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9" r:id="rId4"/>
  </p:sldMasterIdLst>
  <p:notesMasterIdLst>
    <p:notesMasterId r:id="rId46"/>
  </p:notesMasterIdLst>
  <p:sldIdLst>
    <p:sldId id="258" r:id="rId5"/>
    <p:sldId id="434" r:id="rId6"/>
    <p:sldId id="435" r:id="rId7"/>
    <p:sldId id="436" r:id="rId8"/>
    <p:sldId id="437" r:id="rId9"/>
    <p:sldId id="462" r:id="rId10"/>
    <p:sldId id="438" r:id="rId11"/>
    <p:sldId id="439" r:id="rId12"/>
    <p:sldId id="440" r:id="rId13"/>
    <p:sldId id="433" r:id="rId14"/>
    <p:sldId id="256" r:id="rId15"/>
    <p:sldId id="380" r:id="rId16"/>
    <p:sldId id="257" r:id="rId17"/>
    <p:sldId id="381" r:id="rId18"/>
    <p:sldId id="259" r:id="rId19"/>
    <p:sldId id="260" r:id="rId20"/>
    <p:sldId id="387" r:id="rId21"/>
    <p:sldId id="388" r:id="rId22"/>
    <p:sldId id="264" r:id="rId23"/>
    <p:sldId id="395" r:id="rId24"/>
    <p:sldId id="266" r:id="rId25"/>
    <p:sldId id="396" r:id="rId26"/>
    <p:sldId id="382" r:id="rId27"/>
    <p:sldId id="267" r:id="rId28"/>
    <p:sldId id="269" r:id="rId29"/>
    <p:sldId id="285" r:id="rId30"/>
    <p:sldId id="270" r:id="rId31"/>
    <p:sldId id="286" r:id="rId32"/>
    <p:sldId id="271" r:id="rId33"/>
    <p:sldId id="272" r:id="rId34"/>
    <p:sldId id="273" r:id="rId35"/>
    <p:sldId id="379" r:id="rId36"/>
    <p:sldId id="397" r:id="rId37"/>
    <p:sldId id="390" r:id="rId38"/>
    <p:sldId id="389" r:id="rId39"/>
    <p:sldId id="276" r:id="rId40"/>
    <p:sldId id="465" r:id="rId41"/>
    <p:sldId id="443" r:id="rId42"/>
    <p:sldId id="444" r:id="rId43"/>
    <p:sldId id="445" r:id="rId44"/>
    <p:sldId id="27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293203-AEF9-BC8A-D3AA-87960CCA7CF2}" name="Kelci WILFORD" initials="KW" userId="S::kwilford@theisn.org::fab688a2-8963-4d7f-9bd1-b2f1b39ff41f" providerId="AD"/>
  <p188:author id="{240A2404-0BE8-7E16-0072-9863EB5419DE}" name="Anh TRAN" initials="AT" userId="S::atran@theisn.org::f0801369-d398-4873-9815-0ee69cd0685c" providerId="AD"/>
  <p188:author id="{6D2BCF0E-C3EB-8013-C4C9-11F81E60D04A}" name="Mara Rodrigues" initials="MR" userId="S::mrodrigues@theisn.org::49e61c2d-eb1a-424f-9b11-2736563de131" providerId="AD"/>
  <p188:author id="{43581C0F-D483-7E2D-BF10-35ECC67F8B5E}" name="Kelly Hendricks" initials="KH" userId="S::khendricks@theisn.org::838f0aa6-467f-4fe8-8424-e7e6066b4906" providerId="AD"/>
  <p188:author id="{FF40DD10-DC74-3A52-B7CE-A4DA15A4D993}" name="Catherine  DE TIEGE" initials="CT" userId="S::cdetiege@theisn.org::a5f79d23-52a3-47f9-bc8a-80830764c46d" providerId="AD"/>
  <p188:author id="{30532219-6B1E-96B5-A92E-9B125D2D6938}" name="Sandrine Damster" initials="SD" userId="S::sdamster@Theisn.org::fd8099e7-6a31-40dd-a586-fa857c90cfac" providerId="AD"/>
  <p188:author id="{0AB715A8-6CFB-8A20-D413-1F12B2345E0B}" name="Monica MOORTHY" initials="MM" userId="S::mmoorthy@theisn.org::f2b06a11-eee9-4f78-84bc-46c2a0bffa08" providerId="AD"/>
  <p188:author id="{68AD27CB-462A-759D-2456-4600BA43381B}" name="Miriam Ravelo" initials="MR" userId="S::mravelo@theisn.org::75c236b9-77ed-4b47-b077-c3ca511024eb" providerId="AD"/>
  <p188:author id="{744B5CF3-7C7A-504F-AB4F-4618ABD4C87B}" name="Julia Mackinlay" initials="JM" userId="S::jmackinlay@theisn.org::e5f61763-b5c0-4a16-98f5-9ec764974cc2" providerId="AD"/>
  <p188:author id="{5B26C1FD-F0EC-B5BA-C9BC-1DE7B175634D}" name="Sophie Dupuis" initials="SD" userId="S::sdupuis@theisn.org::823a732c-ef5f-415f-8758-2f20af8cf6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C5E0B4"/>
    <a:srgbClr val="E42012"/>
    <a:srgbClr val="800000"/>
    <a:srgbClr val="EF7962"/>
    <a:srgbClr val="F7F326"/>
    <a:srgbClr val="E12728"/>
    <a:srgbClr val="2A5CAE"/>
    <a:srgbClr val="DF2517"/>
    <a:srgbClr val="FE70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5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ad Syed" userId="afc29d7a40d45ac4" providerId="LiveId" clId="{88CDACD8-B1BE-47C5-8465-CF1130D7E21F}"/>
    <pc:docChg chg="modSld">
      <pc:chgData name="Saad Syed" userId="afc29d7a40d45ac4" providerId="LiveId" clId="{88CDACD8-B1BE-47C5-8465-CF1130D7E21F}" dt="2023-07-26T21:16:17.103" v="27" actId="20577"/>
      <pc:docMkLst>
        <pc:docMk/>
      </pc:docMkLst>
      <pc:sldChg chg="modSp mod">
        <pc:chgData name="Saad Syed" userId="afc29d7a40d45ac4" providerId="LiveId" clId="{88CDACD8-B1BE-47C5-8465-CF1130D7E21F}" dt="2023-07-26T20:26:53.129" v="0" actId="1076"/>
        <pc:sldMkLst>
          <pc:docMk/>
          <pc:sldMk cId="3080129919" sldId="382"/>
        </pc:sldMkLst>
        <pc:graphicFrameChg chg="mod">
          <ac:chgData name="Saad Syed" userId="afc29d7a40d45ac4" providerId="LiveId" clId="{88CDACD8-B1BE-47C5-8465-CF1130D7E21F}" dt="2023-07-26T20:26:53.129" v="0" actId="1076"/>
          <ac:graphicFrameMkLst>
            <pc:docMk/>
            <pc:sldMk cId="3080129919" sldId="382"/>
            <ac:graphicFrameMk id="4" creationId="{00000000-0000-0000-0000-000000000000}"/>
          </ac:graphicFrameMkLst>
        </pc:graphicFrameChg>
      </pc:sldChg>
      <pc:sldChg chg="modSp mod">
        <pc:chgData name="Saad Syed" userId="afc29d7a40d45ac4" providerId="LiveId" clId="{88CDACD8-B1BE-47C5-8465-CF1130D7E21F}" dt="2023-07-26T20:27:21.759" v="4" actId="1076"/>
        <pc:sldMkLst>
          <pc:docMk/>
          <pc:sldMk cId="961210503" sldId="387"/>
        </pc:sldMkLst>
        <pc:spChg chg="mod">
          <ac:chgData name="Saad Syed" userId="afc29d7a40d45ac4" providerId="LiveId" clId="{88CDACD8-B1BE-47C5-8465-CF1130D7E21F}" dt="2023-07-26T20:27:21.759" v="4" actId="1076"/>
          <ac:spMkLst>
            <pc:docMk/>
            <pc:sldMk cId="961210503" sldId="387"/>
            <ac:spMk id="2" creationId="{C828CE28-A884-458E-085D-E90D42BE8F47}"/>
          </ac:spMkLst>
        </pc:spChg>
      </pc:sldChg>
      <pc:sldChg chg="modSp mod">
        <pc:chgData name="Saad Syed" userId="afc29d7a40d45ac4" providerId="LiveId" clId="{88CDACD8-B1BE-47C5-8465-CF1130D7E21F}" dt="2023-07-26T20:27:07.417" v="3" actId="1035"/>
        <pc:sldMkLst>
          <pc:docMk/>
          <pc:sldMk cId="3680642862" sldId="396"/>
        </pc:sldMkLst>
        <pc:graphicFrameChg chg="mod">
          <ac:chgData name="Saad Syed" userId="afc29d7a40d45ac4" providerId="LiveId" clId="{88CDACD8-B1BE-47C5-8465-CF1130D7E21F}" dt="2023-07-26T20:27:07.417" v="3" actId="1035"/>
          <ac:graphicFrameMkLst>
            <pc:docMk/>
            <pc:sldMk cId="3680642862" sldId="396"/>
            <ac:graphicFrameMk id="4" creationId="{00000000-0000-0000-0000-000000000000}"/>
          </ac:graphicFrameMkLst>
        </pc:graphicFrameChg>
      </pc:sldChg>
      <pc:sldChg chg="modSp mod">
        <pc:chgData name="Saad Syed" userId="afc29d7a40d45ac4" providerId="LiveId" clId="{88CDACD8-B1BE-47C5-8465-CF1130D7E21F}" dt="2023-07-26T21:16:17.103" v="27" actId="20577"/>
        <pc:sldMkLst>
          <pc:docMk/>
          <pc:sldMk cId="3657139268" sldId="443"/>
        </pc:sldMkLst>
        <pc:spChg chg="mod">
          <ac:chgData name="Saad Syed" userId="afc29d7a40d45ac4" providerId="LiveId" clId="{88CDACD8-B1BE-47C5-8465-CF1130D7E21F}" dt="2023-07-26T21:16:17.103" v="27" actId="20577"/>
          <ac:spMkLst>
            <pc:docMk/>
            <pc:sldMk cId="3657139268" sldId="443"/>
            <ac:spMk id="3" creationId="{C5E6694C-B5C3-5B3F-6DF0-D22A8479518E}"/>
          </ac:spMkLst>
        </pc:spChg>
      </pc:sldChg>
      <pc:sldChg chg="modSp mod">
        <pc:chgData name="Saad Syed" userId="afc29d7a40d45ac4" providerId="LiveId" clId="{88CDACD8-B1BE-47C5-8465-CF1130D7E21F}" dt="2023-07-26T21:16:07.937" v="15" actId="20577"/>
        <pc:sldMkLst>
          <pc:docMk/>
          <pc:sldMk cId="3500256732" sldId="465"/>
        </pc:sldMkLst>
        <pc:spChg chg="mod">
          <ac:chgData name="Saad Syed" userId="afc29d7a40d45ac4" providerId="LiveId" clId="{88CDACD8-B1BE-47C5-8465-CF1130D7E21F}" dt="2023-07-26T21:16:07.937" v="15" actId="20577"/>
          <ac:spMkLst>
            <pc:docMk/>
            <pc:sldMk cId="3500256732" sldId="465"/>
            <ac:spMk id="3" creationId="{15FA87E5-2E34-9E5A-FE97-2D9B7881E8C9}"/>
          </ac:spMkLst>
        </pc:spChg>
      </pc:sldChg>
    </pc:docChg>
  </pc:docChgLst>
  <pc:docChgLst>
    <pc:chgData name="Silvia ARRUEBO" userId="e9aba99f-2561-4cc4-9a75-fbf1b25c1b57" providerId="ADAL" clId="{FCC95A13-8D48-47E9-8313-BBEE16B011CA}"/>
    <pc:docChg chg="custSel modSld">
      <pc:chgData name="Silvia ARRUEBO" userId="e9aba99f-2561-4cc4-9a75-fbf1b25c1b57" providerId="ADAL" clId="{FCC95A13-8D48-47E9-8313-BBEE16B011CA}" dt="2023-08-01T12:04:21.186" v="6" actId="27636"/>
      <pc:docMkLst>
        <pc:docMk/>
      </pc:docMkLst>
      <pc:sldChg chg="modSp mod">
        <pc:chgData name="Silvia ARRUEBO" userId="e9aba99f-2561-4cc4-9a75-fbf1b25c1b57" providerId="ADAL" clId="{FCC95A13-8D48-47E9-8313-BBEE16B011CA}" dt="2023-08-01T12:04:09.167" v="3" actId="2711"/>
        <pc:sldMkLst>
          <pc:docMk/>
          <pc:sldMk cId="3657139268" sldId="443"/>
        </pc:sldMkLst>
        <pc:spChg chg="mod">
          <ac:chgData name="Silvia ARRUEBO" userId="e9aba99f-2561-4cc4-9a75-fbf1b25c1b57" providerId="ADAL" clId="{FCC95A13-8D48-47E9-8313-BBEE16B011CA}" dt="2023-08-01T12:04:09.167" v="3" actId="2711"/>
          <ac:spMkLst>
            <pc:docMk/>
            <pc:sldMk cId="3657139268" sldId="443"/>
            <ac:spMk id="3" creationId="{C5E6694C-B5C3-5B3F-6DF0-D22A8479518E}"/>
          </ac:spMkLst>
        </pc:spChg>
      </pc:sldChg>
      <pc:sldChg chg="modSp mod">
        <pc:chgData name="Silvia ARRUEBO" userId="e9aba99f-2561-4cc4-9a75-fbf1b25c1b57" providerId="ADAL" clId="{FCC95A13-8D48-47E9-8313-BBEE16B011CA}" dt="2023-08-01T12:04:15.250" v="4" actId="2711"/>
        <pc:sldMkLst>
          <pc:docMk/>
          <pc:sldMk cId="3397777398" sldId="444"/>
        </pc:sldMkLst>
        <pc:spChg chg="mod">
          <ac:chgData name="Silvia ARRUEBO" userId="e9aba99f-2561-4cc4-9a75-fbf1b25c1b57" providerId="ADAL" clId="{FCC95A13-8D48-47E9-8313-BBEE16B011CA}" dt="2023-08-01T12:04:15.250" v="4" actId="2711"/>
          <ac:spMkLst>
            <pc:docMk/>
            <pc:sldMk cId="3397777398" sldId="444"/>
            <ac:spMk id="3" creationId="{39CDB8CE-05DE-6086-A64B-D15367664DED}"/>
          </ac:spMkLst>
        </pc:spChg>
      </pc:sldChg>
      <pc:sldChg chg="modSp mod">
        <pc:chgData name="Silvia ARRUEBO" userId="e9aba99f-2561-4cc4-9a75-fbf1b25c1b57" providerId="ADAL" clId="{FCC95A13-8D48-47E9-8313-BBEE16B011CA}" dt="2023-08-01T12:04:21.186" v="6" actId="27636"/>
        <pc:sldMkLst>
          <pc:docMk/>
          <pc:sldMk cId="2816312712" sldId="445"/>
        </pc:sldMkLst>
        <pc:spChg chg="mod">
          <ac:chgData name="Silvia ARRUEBO" userId="e9aba99f-2561-4cc4-9a75-fbf1b25c1b57" providerId="ADAL" clId="{FCC95A13-8D48-47E9-8313-BBEE16B011CA}" dt="2023-08-01T12:04:21.186" v="6" actId="27636"/>
          <ac:spMkLst>
            <pc:docMk/>
            <pc:sldMk cId="2816312712" sldId="445"/>
            <ac:spMk id="3" creationId="{CDA2D34C-AEB0-FDD0-ABD5-4B4DA1984F4E}"/>
          </ac:spMkLst>
        </pc:spChg>
      </pc:sldChg>
      <pc:sldChg chg="modSp mod">
        <pc:chgData name="Silvia ARRUEBO" userId="e9aba99f-2561-4cc4-9a75-fbf1b25c1b57" providerId="ADAL" clId="{FCC95A13-8D48-47E9-8313-BBEE16B011CA}" dt="2023-08-01T12:04:00.432" v="2" actId="1076"/>
        <pc:sldMkLst>
          <pc:docMk/>
          <pc:sldMk cId="3500256732" sldId="465"/>
        </pc:sldMkLst>
        <pc:spChg chg="mod">
          <ac:chgData name="Silvia ARRUEBO" userId="e9aba99f-2561-4cc4-9a75-fbf1b25c1b57" providerId="ADAL" clId="{FCC95A13-8D48-47E9-8313-BBEE16B011CA}" dt="2023-08-01T12:04:00.432" v="2" actId="1076"/>
          <ac:spMkLst>
            <pc:docMk/>
            <pc:sldMk cId="3500256732" sldId="465"/>
            <ac:spMk id="3" creationId="{15FA87E5-2E34-9E5A-FE97-2D9B7881E8C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AFE80-9698-EA43-94CF-826120C59F09}" type="doc">
      <dgm:prSet loTypeId="urn:microsoft.com/office/officeart/2005/8/layout/hChevron3" loCatId="" qsTypeId="urn:microsoft.com/office/officeart/2005/8/quickstyle/simple4" qsCatId="simple" csTypeId="urn:microsoft.com/office/officeart/2005/8/colors/colorful1" csCatId="colorful" phldr="1"/>
      <dgm:spPr/>
    </dgm:pt>
    <dgm:pt modelId="{2E6503BA-D182-B447-85FC-0E8E15909DE6}">
      <dgm:prSet phldrT="[Text]"/>
      <dgm:spPr/>
      <dgm:t>
        <a:bodyPr/>
        <a:lstStyle/>
        <a:p>
          <a:r>
            <a:rPr lang="en-US"/>
            <a:t>2016</a:t>
          </a:r>
        </a:p>
      </dgm:t>
    </dgm:pt>
    <dgm:pt modelId="{1C0D9AF8-5440-5541-8295-2A2D8C74A760}" type="parTrans" cxnId="{9AEE0270-C8FB-4A48-A527-183203707C48}">
      <dgm:prSet/>
      <dgm:spPr/>
      <dgm:t>
        <a:bodyPr/>
        <a:lstStyle/>
        <a:p>
          <a:endParaRPr lang="en-US"/>
        </a:p>
      </dgm:t>
    </dgm:pt>
    <dgm:pt modelId="{86A175C1-234B-1D4F-9BB6-01BC8C54B028}" type="sibTrans" cxnId="{9AEE0270-C8FB-4A48-A527-183203707C48}">
      <dgm:prSet/>
      <dgm:spPr/>
      <dgm:t>
        <a:bodyPr/>
        <a:lstStyle/>
        <a:p>
          <a:endParaRPr lang="en-US"/>
        </a:p>
      </dgm:t>
    </dgm:pt>
    <dgm:pt modelId="{F8CEC62E-0E28-1B4C-B2D8-3992693BB798}">
      <dgm:prSet phldrT="[Text]"/>
      <dgm:spPr/>
      <dgm:t>
        <a:bodyPr/>
        <a:lstStyle/>
        <a:p>
          <a:r>
            <a:rPr lang="en-US"/>
            <a:t>2018</a:t>
          </a:r>
        </a:p>
      </dgm:t>
    </dgm:pt>
    <dgm:pt modelId="{599F61D4-9BC1-3642-B328-43C1318575C7}" type="parTrans" cxnId="{B98DBB0D-693D-6B4D-84B9-B7950B8454CD}">
      <dgm:prSet/>
      <dgm:spPr/>
      <dgm:t>
        <a:bodyPr/>
        <a:lstStyle/>
        <a:p>
          <a:endParaRPr lang="en-US"/>
        </a:p>
      </dgm:t>
    </dgm:pt>
    <dgm:pt modelId="{9C2645B2-0390-7D4D-9FC7-5B109D248B97}" type="sibTrans" cxnId="{B98DBB0D-693D-6B4D-84B9-B7950B8454CD}">
      <dgm:prSet/>
      <dgm:spPr/>
      <dgm:t>
        <a:bodyPr/>
        <a:lstStyle/>
        <a:p>
          <a:endParaRPr lang="en-US"/>
        </a:p>
      </dgm:t>
    </dgm:pt>
    <dgm:pt modelId="{707AA972-4B25-2840-A97C-769AEE393B3D}">
      <dgm:prSet phldrT="[Text]"/>
      <dgm:spPr/>
      <dgm:t>
        <a:bodyPr/>
        <a:lstStyle/>
        <a:p>
          <a:r>
            <a:rPr lang="en-US"/>
            <a:t>2022</a:t>
          </a:r>
        </a:p>
      </dgm:t>
    </dgm:pt>
    <dgm:pt modelId="{38B7B931-4151-D944-8878-14D0A307860B}" type="parTrans" cxnId="{8AACDBA6-14AA-234F-8C1E-B16589F65984}">
      <dgm:prSet/>
      <dgm:spPr/>
      <dgm:t>
        <a:bodyPr/>
        <a:lstStyle/>
        <a:p>
          <a:endParaRPr lang="en-US"/>
        </a:p>
      </dgm:t>
    </dgm:pt>
    <dgm:pt modelId="{00656D50-D06F-D44A-9B08-D18433E9D77E}" type="sibTrans" cxnId="{8AACDBA6-14AA-234F-8C1E-B16589F65984}">
      <dgm:prSet/>
      <dgm:spPr/>
      <dgm:t>
        <a:bodyPr/>
        <a:lstStyle/>
        <a:p>
          <a:endParaRPr lang="en-US"/>
        </a:p>
      </dgm:t>
    </dgm:pt>
    <dgm:pt modelId="{BDD697CC-C6C5-364C-B0E6-F1FEF5214705}">
      <dgm:prSet phldrT="[Text]"/>
      <dgm:spPr/>
      <dgm:t>
        <a:bodyPr/>
        <a:lstStyle/>
        <a:p>
          <a:r>
            <a:rPr lang="en-US"/>
            <a:t>2026</a:t>
          </a:r>
        </a:p>
      </dgm:t>
    </dgm:pt>
    <dgm:pt modelId="{AD7A6569-7E4B-7E47-B89C-A6711C02D3DF}" type="parTrans" cxnId="{9FEACFB6-FC7A-3745-8543-9EAEB21FA7AE}">
      <dgm:prSet/>
      <dgm:spPr/>
      <dgm:t>
        <a:bodyPr/>
        <a:lstStyle/>
        <a:p>
          <a:endParaRPr lang="en-US"/>
        </a:p>
      </dgm:t>
    </dgm:pt>
    <dgm:pt modelId="{710D851B-8E87-2C4E-8B0E-97A646D4755E}" type="sibTrans" cxnId="{9FEACFB6-FC7A-3745-8543-9EAEB21FA7AE}">
      <dgm:prSet/>
      <dgm:spPr/>
      <dgm:t>
        <a:bodyPr/>
        <a:lstStyle/>
        <a:p>
          <a:endParaRPr lang="en-US"/>
        </a:p>
      </dgm:t>
    </dgm:pt>
    <dgm:pt modelId="{BC9358A4-E58A-A84D-9017-A3B672631A87}" type="pres">
      <dgm:prSet presAssocID="{41FAFE80-9698-EA43-94CF-826120C59F09}" presName="Name0" presStyleCnt="0">
        <dgm:presLayoutVars>
          <dgm:dir/>
          <dgm:resizeHandles val="exact"/>
        </dgm:presLayoutVars>
      </dgm:prSet>
      <dgm:spPr/>
    </dgm:pt>
    <dgm:pt modelId="{1FD70D52-87D6-1740-9767-3312307D897D}" type="pres">
      <dgm:prSet presAssocID="{2E6503BA-D182-B447-85FC-0E8E15909DE6}" presName="parTxOnly" presStyleLbl="node1" presStyleIdx="0" presStyleCnt="4">
        <dgm:presLayoutVars>
          <dgm:bulletEnabled val="1"/>
        </dgm:presLayoutVars>
      </dgm:prSet>
      <dgm:spPr/>
    </dgm:pt>
    <dgm:pt modelId="{96D0C594-5924-1244-8B58-92199F63BE2D}" type="pres">
      <dgm:prSet presAssocID="{86A175C1-234B-1D4F-9BB6-01BC8C54B028}" presName="parSpace" presStyleCnt="0"/>
      <dgm:spPr/>
    </dgm:pt>
    <dgm:pt modelId="{0FF82BE7-39EA-B94F-94FD-1245639AD408}" type="pres">
      <dgm:prSet presAssocID="{F8CEC62E-0E28-1B4C-B2D8-3992693BB798}" presName="parTxOnly" presStyleLbl="node1" presStyleIdx="1" presStyleCnt="4" custLinFactNeighborX="2308">
        <dgm:presLayoutVars>
          <dgm:bulletEnabled val="1"/>
        </dgm:presLayoutVars>
      </dgm:prSet>
      <dgm:spPr/>
    </dgm:pt>
    <dgm:pt modelId="{AD932FD8-305A-2345-ABAF-CE8DA24905FC}" type="pres">
      <dgm:prSet presAssocID="{9C2645B2-0390-7D4D-9FC7-5B109D248B97}" presName="parSpace" presStyleCnt="0"/>
      <dgm:spPr/>
    </dgm:pt>
    <dgm:pt modelId="{FC945BDB-1EC6-3448-9936-9D64A2BA14CE}" type="pres">
      <dgm:prSet presAssocID="{707AA972-4B25-2840-A97C-769AEE393B3D}" presName="parTxOnly" presStyleLbl="node1" presStyleIdx="2" presStyleCnt="4">
        <dgm:presLayoutVars>
          <dgm:bulletEnabled val="1"/>
        </dgm:presLayoutVars>
      </dgm:prSet>
      <dgm:spPr/>
    </dgm:pt>
    <dgm:pt modelId="{AFBC7919-C063-E949-AAA8-133B2903708A}" type="pres">
      <dgm:prSet presAssocID="{00656D50-D06F-D44A-9B08-D18433E9D77E}" presName="parSpace" presStyleCnt="0"/>
      <dgm:spPr/>
    </dgm:pt>
    <dgm:pt modelId="{A5CD6AFF-C837-0D48-927A-A53ABF9922EE}" type="pres">
      <dgm:prSet presAssocID="{BDD697CC-C6C5-364C-B0E6-F1FEF5214705}" presName="parTxOnly" presStyleLbl="node1" presStyleIdx="3" presStyleCnt="4">
        <dgm:presLayoutVars>
          <dgm:bulletEnabled val="1"/>
        </dgm:presLayoutVars>
      </dgm:prSet>
      <dgm:spPr/>
    </dgm:pt>
  </dgm:ptLst>
  <dgm:cxnLst>
    <dgm:cxn modelId="{B98DBB0D-693D-6B4D-84B9-B7950B8454CD}" srcId="{41FAFE80-9698-EA43-94CF-826120C59F09}" destId="{F8CEC62E-0E28-1B4C-B2D8-3992693BB798}" srcOrd="1" destOrd="0" parTransId="{599F61D4-9BC1-3642-B328-43C1318575C7}" sibTransId="{9C2645B2-0390-7D4D-9FC7-5B109D248B97}"/>
    <dgm:cxn modelId="{CB69FA31-4E9C-6B44-A2E3-DDDC0282767C}" type="presOf" srcId="{F8CEC62E-0E28-1B4C-B2D8-3992693BB798}" destId="{0FF82BE7-39EA-B94F-94FD-1245639AD408}" srcOrd="0" destOrd="0" presId="urn:microsoft.com/office/officeart/2005/8/layout/hChevron3"/>
    <dgm:cxn modelId="{A2CDB432-88DF-1147-BF0A-7D091A4F3F4F}" type="presOf" srcId="{2E6503BA-D182-B447-85FC-0E8E15909DE6}" destId="{1FD70D52-87D6-1740-9767-3312307D897D}" srcOrd="0" destOrd="0" presId="urn:microsoft.com/office/officeart/2005/8/layout/hChevron3"/>
    <dgm:cxn modelId="{9AEE0270-C8FB-4A48-A527-183203707C48}" srcId="{41FAFE80-9698-EA43-94CF-826120C59F09}" destId="{2E6503BA-D182-B447-85FC-0E8E15909DE6}" srcOrd="0" destOrd="0" parTransId="{1C0D9AF8-5440-5541-8295-2A2D8C74A760}" sibTransId="{86A175C1-234B-1D4F-9BB6-01BC8C54B028}"/>
    <dgm:cxn modelId="{00A7B6A0-D1FE-B343-A68B-1BC3A2FEFCE2}" type="presOf" srcId="{BDD697CC-C6C5-364C-B0E6-F1FEF5214705}" destId="{A5CD6AFF-C837-0D48-927A-A53ABF9922EE}" srcOrd="0" destOrd="0" presId="urn:microsoft.com/office/officeart/2005/8/layout/hChevron3"/>
    <dgm:cxn modelId="{BEAB98A6-1588-B548-AD98-EA09E6AC6CC9}" type="presOf" srcId="{707AA972-4B25-2840-A97C-769AEE393B3D}" destId="{FC945BDB-1EC6-3448-9936-9D64A2BA14CE}" srcOrd="0" destOrd="0" presId="urn:microsoft.com/office/officeart/2005/8/layout/hChevron3"/>
    <dgm:cxn modelId="{8AACDBA6-14AA-234F-8C1E-B16589F65984}" srcId="{41FAFE80-9698-EA43-94CF-826120C59F09}" destId="{707AA972-4B25-2840-A97C-769AEE393B3D}" srcOrd="2" destOrd="0" parTransId="{38B7B931-4151-D944-8878-14D0A307860B}" sibTransId="{00656D50-D06F-D44A-9B08-D18433E9D77E}"/>
    <dgm:cxn modelId="{7E6AD8AD-C5A8-234D-93C8-3372904FD660}" type="presOf" srcId="{41FAFE80-9698-EA43-94CF-826120C59F09}" destId="{BC9358A4-E58A-A84D-9017-A3B672631A87}" srcOrd="0" destOrd="0" presId="urn:microsoft.com/office/officeart/2005/8/layout/hChevron3"/>
    <dgm:cxn modelId="{9FEACFB6-FC7A-3745-8543-9EAEB21FA7AE}" srcId="{41FAFE80-9698-EA43-94CF-826120C59F09}" destId="{BDD697CC-C6C5-364C-B0E6-F1FEF5214705}" srcOrd="3" destOrd="0" parTransId="{AD7A6569-7E4B-7E47-B89C-A6711C02D3DF}" sibTransId="{710D851B-8E87-2C4E-8B0E-97A646D4755E}"/>
    <dgm:cxn modelId="{E23ED5D7-1A65-7B49-A738-AD0DA7788B9B}" type="presParOf" srcId="{BC9358A4-E58A-A84D-9017-A3B672631A87}" destId="{1FD70D52-87D6-1740-9767-3312307D897D}" srcOrd="0" destOrd="0" presId="urn:microsoft.com/office/officeart/2005/8/layout/hChevron3"/>
    <dgm:cxn modelId="{524EFC95-8515-984A-8BE5-1F4C33C06FCF}" type="presParOf" srcId="{BC9358A4-E58A-A84D-9017-A3B672631A87}" destId="{96D0C594-5924-1244-8B58-92199F63BE2D}" srcOrd="1" destOrd="0" presId="urn:microsoft.com/office/officeart/2005/8/layout/hChevron3"/>
    <dgm:cxn modelId="{ABFB08BC-7174-124D-B340-C13925502CB0}" type="presParOf" srcId="{BC9358A4-E58A-A84D-9017-A3B672631A87}" destId="{0FF82BE7-39EA-B94F-94FD-1245639AD408}" srcOrd="2" destOrd="0" presId="urn:microsoft.com/office/officeart/2005/8/layout/hChevron3"/>
    <dgm:cxn modelId="{B220E1AB-E3CF-4544-B1E9-DD2096E78B10}" type="presParOf" srcId="{BC9358A4-E58A-A84D-9017-A3B672631A87}" destId="{AD932FD8-305A-2345-ABAF-CE8DA24905FC}" srcOrd="3" destOrd="0" presId="urn:microsoft.com/office/officeart/2005/8/layout/hChevron3"/>
    <dgm:cxn modelId="{B2D1461D-9295-6B4D-8D4C-3648F48DF2E4}" type="presParOf" srcId="{BC9358A4-E58A-A84D-9017-A3B672631A87}" destId="{FC945BDB-1EC6-3448-9936-9D64A2BA14CE}" srcOrd="4" destOrd="0" presId="urn:microsoft.com/office/officeart/2005/8/layout/hChevron3"/>
    <dgm:cxn modelId="{D195BCAC-CCD2-6A4A-A717-A840AD561696}" type="presParOf" srcId="{BC9358A4-E58A-A84D-9017-A3B672631A87}" destId="{AFBC7919-C063-E949-AAA8-133B2903708A}" srcOrd="5" destOrd="0" presId="urn:microsoft.com/office/officeart/2005/8/layout/hChevron3"/>
    <dgm:cxn modelId="{8382B38D-1CA9-1943-8C48-ED954EB9E6C8}" type="presParOf" srcId="{BC9358A4-E58A-A84D-9017-A3B672631A87}" destId="{A5CD6AFF-C837-0D48-927A-A53ABF9922EE}"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70D52-87D6-1740-9767-3312307D897D}">
      <dsp:nvSpPr>
        <dsp:cNvPr id="0" name=""/>
        <dsp:cNvSpPr/>
      </dsp:nvSpPr>
      <dsp:spPr>
        <a:xfrm>
          <a:off x="3080" y="1557467"/>
          <a:ext cx="3091011" cy="1236404"/>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4706"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2016</a:t>
          </a:r>
        </a:p>
      </dsp:txBody>
      <dsp:txXfrm>
        <a:off x="3080" y="1557467"/>
        <a:ext cx="2781910" cy="1236404"/>
      </dsp:txXfrm>
    </dsp:sp>
    <dsp:sp modelId="{0FF82BE7-39EA-B94F-94FD-1245639AD408}">
      <dsp:nvSpPr>
        <dsp:cNvPr id="0" name=""/>
        <dsp:cNvSpPr/>
      </dsp:nvSpPr>
      <dsp:spPr>
        <a:xfrm>
          <a:off x="2490157" y="1557467"/>
          <a:ext cx="3091011" cy="1236404"/>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2018</a:t>
          </a:r>
        </a:p>
      </dsp:txBody>
      <dsp:txXfrm>
        <a:off x="3108359" y="1557467"/>
        <a:ext cx="1854607" cy="1236404"/>
      </dsp:txXfrm>
    </dsp:sp>
    <dsp:sp modelId="{FC945BDB-1EC6-3448-9936-9D64A2BA14CE}">
      <dsp:nvSpPr>
        <dsp:cNvPr id="0" name=""/>
        <dsp:cNvSpPr/>
      </dsp:nvSpPr>
      <dsp:spPr>
        <a:xfrm>
          <a:off x="4948698" y="1557467"/>
          <a:ext cx="3091011" cy="1236404"/>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2022</a:t>
          </a:r>
        </a:p>
      </dsp:txBody>
      <dsp:txXfrm>
        <a:off x="5566900" y="1557467"/>
        <a:ext cx="1854607" cy="1236404"/>
      </dsp:txXfrm>
    </dsp:sp>
    <dsp:sp modelId="{A5CD6AFF-C837-0D48-927A-A53ABF9922EE}">
      <dsp:nvSpPr>
        <dsp:cNvPr id="0" name=""/>
        <dsp:cNvSpPr/>
      </dsp:nvSpPr>
      <dsp:spPr>
        <a:xfrm>
          <a:off x="7421507" y="1557467"/>
          <a:ext cx="3091011" cy="1236404"/>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2026</a:t>
          </a:r>
        </a:p>
      </dsp:txBody>
      <dsp:txXfrm>
        <a:off x="8039709" y="1557467"/>
        <a:ext cx="1854607" cy="123640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D0B3B-FFE8-A849-82BA-C2EDAEF5FE3D}" type="datetimeFigureOut">
              <a:rPr lang="en-US" smtClean="0"/>
              <a:t>8/1/2023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50754-BDBA-A847-9CEE-DAFD42C7995E}" type="slidenum">
              <a:rPr lang="en-US" smtClean="0"/>
              <a:t>‹#›</a:t>
            </a:fld>
            <a:endParaRPr lang="en-US"/>
          </a:p>
        </p:txBody>
      </p:sp>
    </p:spTree>
    <p:extLst>
      <p:ext uri="{BB962C8B-B14F-4D97-AF65-F5344CB8AC3E}">
        <p14:creationId xmlns:p14="http://schemas.microsoft.com/office/powerpoint/2010/main" val="18185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3793E40-A389-BE35-0D5E-017BDDD95D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DEC3A73-F0FC-3B4B-A857-FFB2F17E22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ID4096" altLang="LID4096"/>
          </a:p>
        </p:txBody>
      </p:sp>
      <p:sp>
        <p:nvSpPr>
          <p:cNvPr id="15364" name="Slide Number Placeholder 3">
            <a:extLst>
              <a:ext uri="{FF2B5EF4-FFF2-40B4-BE49-F238E27FC236}">
                <a16:creationId xmlns:a16="http://schemas.microsoft.com/office/drawing/2014/main" id="{7EFBA111-2CF9-6EFD-2CB2-F342856BAA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A32C6FC-69D5-4665-B2EB-37ED51B6037E}" type="slidenum">
              <a:rPr lang="en-US" altLang="LID4096"/>
              <a:pPr fontAlgn="base">
                <a:spcBef>
                  <a:spcPct val="0"/>
                </a:spcBef>
                <a:spcAft>
                  <a:spcPct val="0"/>
                </a:spcAft>
              </a:pPr>
              <a:t>1</a:t>
            </a:fld>
            <a:endParaRPr lang="en-US" altLang="LID409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700D1A-4C55-B945-9111-A7D64EBB8932}" type="slidenum">
              <a:rPr lang="en-US" smtClean="0"/>
              <a:t>2</a:t>
            </a:fld>
            <a:endParaRPr lang="en-US"/>
          </a:p>
        </p:txBody>
      </p:sp>
    </p:spTree>
    <p:extLst>
      <p:ext uri="{BB962C8B-B14F-4D97-AF65-F5344CB8AC3E}">
        <p14:creationId xmlns:p14="http://schemas.microsoft.com/office/powerpoint/2010/main" val="64125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prstClr val="black"/>
                </a:solidFill>
                <a:effectLst/>
                <a:uLnTx/>
                <a:uFillTx/>
                <a:latin typeface="Gill Sans MT" panose="020B0502020104020203" pitchFamily="34" charset="0"/>
                <a:ea typeface="+mn-ea"/>
                <a:cs typeface="+mn-cs"/>
              </a:rPr>
              <a:t>REDCap</a:t>
            </a:r>
            <a:r>
              <a:rPr kumimoji="0" lang="en-US" sz="12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 Cloud. </a:t>
            </a:r>
            <a:r>
              <a:rPr lang="en-US" sz="1200">
                <a:solidFill>
                  <a:prstClr val="black"/>
                </a:solidFill>
                <a:latin typeface="Gill Sans MT" panose="020B0502020104020203" pitchFamily="34" charset="0"/>
              </a:rPr>
              <a:t>The questionnaire was peer reviewed for content validity and comprehensiveness before it was piloted with the 10 ISN regional boards to identify any logistical and feasibility issues (e.g., translation needs). Intensive follow-ups were conducted by email and telephone with ISN regional and national leaders to ensure complete and timely responses.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Gill Sans MT" panose="020B0502020104020203" pitchFamily="34" charset="0"/>
              </a:rPr>
              <a:t>Data and reports published by the WHO Global Observatory, UN, World Bank, and OECD.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Gill Sans MT" panose="020B0502020104020203" pitchFamily="34" charset="0"/>
              </a:rPr>
              <a:t>Both published and unpublished documents from international organizations/bodies and reports published by national governments on the organization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Gill Sans MT" panose="020B0502020104020203" pitchFamily="34" charset="0"/>
              </a:rPr>
              <a:t>delivery of ESKD.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Gill Sans MT" panose="020B0502020104020203" pitchFamily="34" charset="0"/>
              </a:rPr>
              <a:t>Additional literature identified by key stakeholders (i.e., opinion leaders, national nephrology society leaders, ISN leaders) and through consultation with national nephrology societies and ISN regional boards.</a:t>
            </a: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ndParaRPr>
          </a:p>
          <a:p>
            <a:endParaRPr lang="en-US"/>
          </a:p>
        </p:txBody>
      </p:sp>
      <p:sp>
        <p:nvSpPr>
          <p:cNvPr id="4" name="Slide Number Placeholder 3"/>
          <p:cNvSpPr>
            <a:spLocks noGrp="1"/>
          </p:cNvSpPr>
          <p:nvPr>
            <p:ph type="sldNum" sz="quarter" idx="10"/>
          </p:nvPr>
        </p:nvSpPr>
        <p:spPr/>
        <p:txBody>
          <a:bodyPr/>
          <a:lstStyle/>
          <a:p>
            <a:fld id="{51BC2DF6-7014-4B72-A13E-6928BF41BB5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26793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87738581-9809-2971-1490-CCCB51B5C5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46FE0909-DB06-119D-FA53-ADE697E783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ID4096" altLang="LID4096"/>
          </a:p>
        </p:txBody>
      </p:sp>
      <p:sp>
        <p:nvSpPr>
          <p:cNvPr id="106500" name="Slide Number Placeholder 3">
            <a:extLst>
              <a:ext uri="{FF2B5EF4-FFF2-40B4-BE49-F238E27FC236}">
                <a16:creationId xmlns:a16="http://schemas.microsoft.com/office/drawing/2014/main" id="{0B8A59DF-A3E5-C7A7-28FE-D680A4190A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258D7C4-B55D-473F-8D23-F983F9697FA0}" type="slidenum">
              <a:rPr lang="en-US" altLang="LID4096"/>
              <a:pPr fontAlgn="base">
                <a:spcBef>
                  <a:spcPct val="0"/>
                </a:spcBef>
                <a:spcAft>
                  <a:spcPct val="0"/>
                </a:spcAft>
              </a:pPr>
              <a:t>41</a:t>
            </a:fld>
            <a:endParaRPr lang="en-US" altLang="LID4096"/>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64945A-7F90-C442-AC3D-8CC924B08F4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E6525ACD-15F3-7240-9496-BE2F3955CDE8}"/>
              </a:ext>
            </a:extLst>
          </p:cNvPr>
          <p:cNvPicPr>
            <a:picLocks noChangeAspect="1"/>
          </p:cNvPicPr>
          <p:nvPr userDrawn="1"/>
        </p:nvPicPr>
        <p:blipFill>
          <a:blip r:embed="rId3"/>
          <a:stretch>
            <a:fillRect/>
          </a:stretch>
        </p:blipFill>
        <p:spPr>
          <a:xfrm>
            <a:off x="1805" y="0"/>
            <a:ext cx="12188389" cy="6858000"/>
          </a:xfrm>
          <a:prstGeom prst="rect">
            <a:avLst/>
          </a:prstGeom>
        </p:spPr>
      </p:pic>
    </p:spTree>
    <p:extLst>
      <p:ext uri="{BB962C8B-B14F-4D97-AF65-F5344CB8AC3E}">
        <p14:creationId xmlns:p14="http://schemas.microsoft.com/office/powerpoint/2010/main" val="2445900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77F4-3249-A242-A6EF-2DCBAEDA98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28DE9F-9975-0C4A-B5BC-23DA21C4D4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2" descr="Icon&#10;&#10;Description automatically generated">
            <a:extLst>
              <a:ext uri="{FF2B5EF4-FFF2-40B4-BE49-F238E27FC236}">
                <a16:creationId xmlns:a16="http://schemas.microsoft.com/office/drawing/2014/main" id="{6FAA551F-EFB8-084D-2D81-48CC80A441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3">
            <a:extLst>
              <a:ext uri="{FF2B5EF4-FFF2-40B4-BE49-F238E27FC236}">
                <a16:creationId xmlns:a16="http://schemas.microsoft.com/office/drawing/2014/main" id="{9C9B40E7-3D8A-978C-26E2-144C9821DB67}"/>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417623A6-C372-92E2-6780-1727ECA1846A}"/>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6E776E5A-6BED-F569-2250-18EAE961A252}"/>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40512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87DCE4-10BC-AA4A-9919-42A818349355}"/>
              </a:ext>
            </a:extLst>
          </p:cNvPr>
          <p:cNvSpPr>
            <a:spLocks noGrp="1"/>
          </p:cNvSpPr>
          <p:nvPr>
            <p:ph type="title" orient="vert"/>
          </p:nvPr>
        </p:nvSpPr>
        <p:spPr>
          <a:xfrm>
            <a:off x="633566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366AF0-FEBE-E242-AEB4-85760EE2B9BD}"/>
              </a:ext>
            </a:extLst>
          </p:cNvPr>
          <p:cNvSpPr>
            <a:spLocks noGrp="1"/>
          </p:cNvSpPr>
          <p:nvPr>
            <p:ph type="body" orient="vert" idx="1"/>
          </p:nvPr>
        </p:nvSpPr>
        <p:spPr>
          <a:xfrm>
            <a:off x="838199" y="365125"/>
            <a:ext cx="535612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1102FB70-7BDD-D4B7-95F8-436016D6CFE9}"/>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1" name="Footer Placeholder 4">
            <a:extLst>
              <a:ext uri="{FF2B5EF4-FFF2-40B4-BE49-F238E27FC236}">
                <a16:creationId xmlns:a16="http://schemas.microsoft.com/office/drawing/2014/main" id="{56841F5F-785F-C63D-8E6C-C092172169C4}"/>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2" name="Slide Number Placeholder 5">
            <a:extLst>
              <a:ext uri="{FF2B5EF4-FFF2-40B4-BE49-F238E27FC236}">
                <a16:creationId xmlns:a16="http://schemas.microsoft.com/office/drawing/2014/main" id="{04552222-9203-AC6E-A2FA-836ED7BFEC56}"/>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084797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96A6F3-EBCA-0048-B171-E052BBA9DE2B}"/>
              </a:ext>
            </a:extLst>
          </p:cNvPr>
          <p:cNvPicPr>
            <a:picLocks noChangeAspect="1"/>
          </p:cNvPicPr>
          <p:nvPr userDrawn="1"/>
        </p:nvPicPr>
        <p:blipFill>
          <a:blip r:embed="rId2"/>
          <a:stretch>
            <a:fillRect/>
          </a:stretch>
        </p:blipFill>
        <p:spPr>
          <a:xfrm>
            <a:off x="1806" y="0"/>
            <a:ext cx="12188388" cy="6858000"/>
          </a:xfrm>
          <a:prstGeom prst="rect">
            <a:avLst/>
          </a:prstGeom>
        </p:spPr>
      </p:pic>
    </p:spTree>
    <p:extLst>
      <p:ext uri="{BB962C8B-B14F-4D97-AF65-F5344CB8AC3E}">
        <p14:creationId xmlns:p14="http://schemas.microsoft.com/office/powerpoint/2010/main" val="210598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862C-25E3-A94A-A9C0-9579E4734365}"/>
              </a:ext>
            </a:extLst>
          </p:cNvPr>
          <p:cNvSpPr>
            <a:spLocks noGrp="1"/>
          </p:cNvSpPr>
          <p:nvPr>
            <p:ph type="ctrTitle"/>
          </p:nvPr>
        </p:nvSpPr>
        <p:spPr>
          <a:xfrm>
            <a:off x="1524000" y="1267345"/>
            <a:ext cx="9144000" cy="1600033"/>
          </a:xfrm>
        </p:spPr>
        <p:txBody>
          <a:bodyPr anchor="b">
            <a:normAutofit/>
          </a:bodyPr>
          <a:lstStyle>
            <a:lvl1pPr algn="ctr">
              <a:defRPr sz="2000"/>
            </a:lvl1pPr>
          </a:lstStyle>
          <a:p>
            <a:r>
              <a:rPr lang="en-US"/>
              <a:t>Click to edit Master title style</a:t>
            </a:r>
          </a:p>
        </p:txBody>
      </p:sp>
      <p:sp>
        <p:nvSpPr>
          <p:cNvPr id="3" name="Subtitle 2">
            <a:extLst>
              <a:ext uri="{FF2B5EF4-FFF2-40B4-BE49-F238E27FC236}">
                <a16:creationId xmlns:a16="http://schemas.microsoft.com/office/drawing/2014/main" id="{A28CE3BF-2E49-6F46-A5E3-0BDB6B3F6CC3}"/>
              </a:ext>
            </a:extLst>
          </p:cNvPr>
          <p:cNvSpPr>
            <a:spLocks noGrp="1"/>
          </p:cNvSpPr>
          <p:nvPr>
            <p:ph type="subTitle" idx="1"/>
          </p:nvPr>
        </p:nvSpPr>
        <p:spPr>
          <a:xfrm>
            <a:off x="1524000" y="2969506"/>
            <a:ext cx="9144000" cy="1655762"/>
          </a:xfr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FBAA1470-FF5E-5449-9569-3EB768C09BA7}"/>
              </a:ext>
            </a:extLst>
          </p:cNvPr>
          <p:cNvSpPr/>
          <p:nvPr userDrawn="1"/>
        </p:nvSpPr>
        <p:spPr>
          <a:xfrm>
            <a:off x="0"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3">
            <a:extLst>
              <a:ext uri="{FF2B5EF4-FFF2-40B4-BE49-F238E27FC236}">
                <a16:creationId xmlns:a16="http://schemas.microsoft.com/office/drawing/2014/main" id="{9E0F0C19-A67D-AE18-AE09-8CBEF6838C28}"/>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0FCBD383-87E2-5B00-C6E1-49EA16CA23D0}"/>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CBC18F28-AE9D-B876-65E4-AC1F767F13F0}"/>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456733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0689-2C05-6D4C-86D9-8BFB1AC966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CA9933-4D1A-9E49-8ED1-278A604348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2" descr="Icon&#10;&#10;Description automatically generated">
            <a:extLst>
              <a:ext uri="{FF2B5EF4-FFF2-40B4-BE49-F238E27FC236}">
                <a16:creationId xmlns:a16="http://schemas.microsoft.com/office/drawing/2014/main" id="{2EE61319-E2F4-CD8C-0648-7ED1BD4613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DAF1F537-DD48-5BCB-BFE4-8495E5A73454}"/>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98FE6374-972E-DB9B-F3D4-9BE4C6FB11D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C4A5A871-B9FB-5400-3E1E-00C1143CBEB5}"/>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69030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8BB17C98-8CCB-42A9-F372-50300F02FF58}"/>
              </a:ext>
            </a:extLst>
          </p:cNvPr>
          <p:cNvPicPr>
            <a:picLocks noChangeAspect="1"/>
          </p:cNvPicPr>
          <p:nvPr userDrawn="1"/>
        </p:nvPicPr>
        <p:blipFill>
          <a:blip r:embed="rId2">
            <a:alphaModFix amt="35000"/>
          </a:blip>
          <a:stretch>
            <a:fillRect/>
          </a:stretch>
        </p:blipFill>
        <p:spPr>
          <a:xfrm>
            <a:off x="890998" y="661394"/>
            <a:ext cx="5630453" cy="5510806"/>
          </a:xfrm>
          <a:prstGeom prst="rect">
            <a:avLst/>
          </a:prstGeom>
        </p:spPr>
      </p:pic>
      <p:sp>
        <p:nvSpPr>
          <p:cNvPr id="8" name="Rectangle 7">
            <a:extLst>
              <a:ext uri="{FF2B5EF4-FFF2-40B4-BE49-F238E27FC236}">
                <a16:creationId xmlns:a16="http://schemas.microsoft.com/office/drawing/2014/main" id="{3D69A1EE-DE47-F6C5-E548-3F2B46DEE641}"/>
              </a:ext>
            </a:extLst>
          </p:cNvPr>
          <p:cNvSpPr/>
          <p:nvPr userDrawn="1"/>
        </p:nvSpPr>
        <p:spPr>
          <a:xfrm>
            <a:off x="890998" y="346509"/>
            <a:ext cx="6978316" cy="5825691"/>
          </a:xfrm>
          <a:prstGeom prst="rect">
            <a:avLst/>
          </a:prstGeom>
          <a:gradFill flip="none" rotWithShape="1">
            <a:gsLst>
              <a:gs pos="0">
                <a:schemeClr val="bg1">
                  <a:alpha val="12000"/>
                </a:schemeClr>
              </a:gs>
              <a:gs pos="100000">
                <a:schemeClr val="bg1">
                  <a:alpha val="78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400"/>
          </a:p>
        </p:txBody>
      </p:sp>
      <p:sp>
        <p:nvSpPr>
          <p:cNvPr id="2" name="Title 1">
            <a:extLst>
              <a:ext uri="{FF2B5EF4-FFF2-40B4-BE49-F238E27FC236}">
                <a16:creationId xmlns:a16="http://schemas.microsoft.com/office/drawing/2014/main" id="{E3D8FDF2-99A0-9F47-B9AE-0C8EACBF06DC}"/>
              </a:ext>
            </a:extLst>
          </p:cNvPr>
          <p:cNvSpPr>
            <a:spLocks noGrp="1"/>
          </p:cNvSpPr>
          <p:nvPr>
            <p:ph type="title" hasCustomPrompt="1"/>
          </p:nvPr>
        </p:nvSpPr>
        <p:spPr>
          <a:xfrm>
            <a:off x="831850" y="1261512"/>
            <a:ext cx="10515600" cy="2040939"/>
          </a:xfrm>
        </p:spPr>
        <p:txBody>
          <a:bodyPr anchor="ctr">
            <a:normAutofit/>
          </a:bodyPr>
          <a:lstStyle>
            <a:lvl1pPr>
              <a:defRPr sz="4400" b="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D92D17EE-D368-2245-8D2E-07669F343715}"/>
              </a:ext>
            </a:extLst>
          </p:cNvPr>
          <p:cNvSpPr>
            <a:spLocks noGrp="1"/>
          </p:cNvSpPr>
          <p:nvPr>
            <p:ph type="body" idx="1"/>
          </p:nvPr>
        </p:nvSpPr>
        <p:spPr>
          <a:xfrm>
            <a:off x="831850" y="3302451"/>
            <a:ext cx="10515600" cy="2338087"/>
          </a:xfrm>
        </p:spPr>
        <p:txBody>
          <a:bodyPr>
            <a:normAutofit/>
          </a:bodyPr>
          <a:lstStyle>
            <a:lvl1pPr marL="0" indent="0">
              <a:buNone/>
              <a:defRPr sz="1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Date Placeholder 3">
            <a:extLst>
              <a:ext uri="{FF2B5EF4-FFF2-40B4-BE49-F238E27FC236}">
                <a16:creationId xmlns:a16="http://schemas.microsoft.com/office/drawing/2014/main" id="{E5E1FCD9-EE3E-AA89-123F-B550C66C51C0}"/>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6" name="Footer Placeholder 4">
            <a:extLst>
              <a:ext uri="{FF2B5EF4-FFF2-40B4-BE49-F238E27FC236}">
                <a16:creationId xmlns:a16="http://schemas.microsoft.com/office/drawing/2014/main" id="{2C2E5534-6359-29E1-F123-A8760ABB63B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7" name="Slide Number Placeholder 5">
            <a:extLst>
              <a:ext uri="{FF2B5EF4-FFF2-40B4-BE49-F238E27FC236}">
                <a16:creationId xmlns:a16="http://schemas.microsoft.com/office/drawing/2014/main" id="{D2D5A865-84BF-3EAB-8870-0FF35D583740}"/>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59045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93BE-325D-E14D-813D-AE516F1F6F9B}"/>
              </a:ext>
            </a:extLst>
          </p:cNvPr>
          <p:cNvSpPr>
            <a:spLocks noGrp="1"/>
          </p:cNvSpPr>
          <p:nvPr>
            <p:ph type="title"/>
          </p:nvPr>
        </p:nvSpPr>
        <p:spPr/>
        <p:txBody>
          <a:bodyP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A946A54-4882-2449-856A-9B6AED009D65}"/>
              </a:ext>
            </a:extLst>
          </p:cNvPr>
          <p:cNvSpPr>
            <a:spLocks noGrp="1"/>
          </p:cNvSpPr>
          <p:nvPr>
            <p:ph sz="half" idx="1"/>
          </p:nvPr>
        </p:nvSpPr>
        <p:spPr>
          <a:xfrm>
            <a:off x="838200" y="1314450"/>
            <a:ext cx="5181600" cy="486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F20D6B-87CC-9C48-9835-160710B0DB7E}"/>
              </a:ext>
            </a:extLst>
          </p:cNvPr>
          <p:cNvSpPr>
            <a:spLocks noGrp="1"/>
          </p:cNvSpPr>
          <p:nvPr>
            <p:ph sz="half" idx="2"/>
          </p:nvPr>
        </p:nvSpPr>
        <p:spPr>
          <a:xfrm>
            <a:off x="6172200" y="1314450"/>
            <a:ext cx="5181600" cy="486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12" descr="Icon&#10;&#10;Description automatically generated">
            <a:extLst>
              <a:ext uri="{FF2B5EF4-FFF2-40B4-BE49-F238E27FC236}">
                <a16:creationId xmlns:a16="http://schemas.microsoft.com/office/drawing/2014/main" id="{A6DE410A-EAC7-9847-14D0-3A1CB327AA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3">
            <a:extLst>
              <a:ext uri="{FF2B5EF4-FFF2-40B4-BE49-F238E27FC236}">
                <a16:creationId xmlns:a16="http://schemas.microsoft.com/office/drawing/2014/main" id="{1232C3DD-FB56-8D90-3D5A-66397FCB19D1}"/>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6" name="Footer Placeholder 4">
            <a:extLst>
              <a:ext uri="{FF2B5EF4-FFF2-40B4-BE49-F238E27FC236}">
                <a16:creationId xmlns:a16="http://schemas.microsoft.com/office/drawing/2014/main" id="{4A10159B-E6D9-3D2F-0FB3-FE772185BA4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7" name="Slide Number Placeholder 5">
            <a:extLst>
              <a:ext uri="{FF2B5EF4-FFF2-40B4-BE49-F238E27FC236}">
                <a16:creationId xmlns:a16="http://schemas.microsoft.com/office/drawing/2014/main" id="{9EE62645-2713-3D90-2F3D-6155C291DCE2}"/>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32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F1F4-37DC-AA4C-A284-9F2A45F55698}"/>
              </a:ext>
            </a:extLst>
          </p:cNvPr>
          <p:cNvSpPr>
            <a:spLocks noGrp="1"/>
          </p:cNvSpPr>
          <p:nvPr>
            <p:ph type="title"/>
          </p:nvPr>
        </p:nvSpPr>
        <p:spPr>
          <a:xfrm>
            <a:off x="839788" y="333375"/>
            <a:ext cx="10515600" cy="535707"/>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2C4A04-A82A-3C47-A8D4-210C89427611}"/>
              </a:ext>
            </a:extLst>
          </p:cNvPr>
          <p:cNvSpPr>
            <a:spLocks noGrp="1"/>
          </p:cNvSpPr>
          <p:nvPr>
            <p:ph type="body" idx="1" hasCustomPrompt="1"/>
          </p:nvPr>
        </p:nvSpPr>
        <p:spPr>
          <a:xfrm>
            <a:off x="839788" y="1275122"/>
            <a:ext cx="5157787" cy="823912"/>
          </a:xfrm>
        </p:spPr>
        <p:txBody>
          <a:bodyPr anchor="b">
            <a:normAutofit/>
          </a:bodyPr>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CCC9A13-3E54-2F44-A228-96CE3265AC02}"/>
              </a:ext>
            </a:extLst>
          </p:cNvPr>
          <p:cNvSpPr>
            <a:spLocks noGrp="1"/>
          </p:cNvSpPr>
          <p:nvPr>
            <p:ph sz="half" idx="2"/>
          </p:nvPr>
        </p:nvSpPr>
        <p:spPr>
          <a:xfrm>
            <a:off x="839788" y="2099034"/>
            <a:ext cx="5157787" cy="4090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5A7075-FDF8-CE48-AD21-32B56607B29B}"/>
              </a:ext>
            </a:extLst>
          </p:cNvPr>
          <p:cNvSpPr>
            <a:spLocks noGrp="1"/>
          </p:cNvSpPr>
          <p:nvPr>
            <p:ph type="body" sz="quarter" idx="3" hasCustomPrompt="1"/>
          </p:nvPr>
        </p:nvSpPr>
        <p:spPr>
          <a:xfrm>
            <a:off x="6172200" y="1275122"/>
            <a:ext cx="5183188" cy="823912"/>
          </a:xfrm>
        </p:spPr>
        <p:txBody>
          <a:bodyPr anchor="b">
            <a:normAutofit/>
          </a:bodyPr>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E0909B-DB9C-D04B-8A24-13A1F0873F2B}"/>
              </a:ext>
            </a:extLst>
          </p:cNvPr>
          <p:cNvSpPr>
            <a:spLocks noGrp="1"/>
          </p:cNvSpPr>
          <p:nvPr>
            <p:ph sz="quarter" idx="4"/>
          </p:nvPr>
        </p:nvSpPr>
        <p:spPr>
          <a:xfrm>
            <a:off x="6172200" y="2099034"/>
            <a:ext cx="5183188" cy="4090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12" descr="Icon&#10;&#10;Description automatically generated">
            <a:extLst>
              <a:ext uri="{FF2B5EF4-FFF2-40B4-BE49-F238E27FC236}">
                <a16:creationId xmlns:a16="http://schemas.microsoft.com/office/drawing/2014/main" id="{291A7AA7-80DB-607C-1B3C-781A158B72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52F792C6-A383-49F9-44E4-98A49AC60BBD}"/>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A21BCBFC-F417-3157-D247-B829FB2CCBA5}"/>
              </a:ext>
            </a:extLst>
          </p:cNvPr>
          <p:cNvSpPr>
            <a:spLocks noGrp="1"/>
          </p:cNvSpPr>
          <p:nvPr>
            <p:ph type="ftr" sz="quarter" idx="11"/>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5B83C320-1E59-C71D-092D-AE15E7651CB8}"/>
              </a:ext>
            </a:extLst>
          </p:cNvPr>
          <p:cNvSpPr>
            <a:spLocks noGrp="1"/>
          </p:cNvSpPr>
          <p:nvPr>
            <p:ph type="sldNum" sz="quarter" idx="12"/>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57209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3B361-AD61-2545-AE46-AD1E1406CF41}"/>
              </a:ext>
            </a:extLst>
          </p:cNvPr>
          <p:cNvSpPr>
            <a:spLocks noGrp="1"/>
          </p:cNvSpPr>
          <p:nvPr>
            <p:ph type="title"/>
          </p:nvPr>
        </p:nvSpPr>
        <p:spPr/>
        <p:txBody>
          <a:bodyPr/>
          <a:lstStyle/>
          <a:p>
            <a:r>
              <a:rPr lang="en-US"/>
              <a:t>Click to edit Master title style</a:t>
            </a:r>
          </a:p>
        </p:txBody>
      </p:sp>
      <p:pic>
        <p:nvPicPr>
          <p:cNvPr id="6" name="Picture 12" descr="Icon&#10;&#10;Description automatically generated">
            <a:extLst>
              <a:ext uri="{FF2B5EF4-FFF2-40B4-BE49-F238E27FC236}">
                <a16:creationId xmlns:a16="http://schemas.microsoft.com/office/drawing/2014/main" id="{932EE3BB-4F59-9DAA-0722-82971D623B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E61F4866-AA29-54F5-A782-216D30E395C1}"/>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8" name="Footer Placeholder 4">
            <a:extLst>
              <a:ext uri="{FF2B5EF4-FFF2-40B4-BE49-F238E27FC236}">
                <a16:creationId xmlns:a16="http://schemas.microsoft.com/office/drawing/2014/main" id="{55C52142-7BC7-ACF9-DBF7-64F4610FD56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9" name="Slide Number Placeholder 5">
            <a:extLst>
              <a:ext uri="{FF2B5EF4-FFF2-40B4-BE49-F238E27FC236}">
                <a16:creationId xmlns:a16="http://schemas.microsoft.com/office/drawing/2014/main" id="{F47E7431-C9B7-81CA-EEBA-8DE9FC467E7B}"/>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64404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7E88-CE29-4646-948E-2E97059BFC2E}"/>
              </a:ext>
            </a:extLst>
          </p:cNvPr>
          <p:cNvSpPr>
            <a:spLocks noGrp="1"/>
          </p:cNvSpPr>
          <p:nvPr>
            <p:ph type="title"/>
          </p:nvPr>
        </p:nvSpPr>
        <p:spPr>
          <a:xfrm>
            <a:off x="839788" y="457200"/>
            <a:ext cx="3932237" cy="160020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89B4BAE-2E02-D549-910E-7BE4806B82EE}"/>
              </a:ext>
            </a:extLst>
          </p:cNvPr>
          <p:cNvSpPr>
            <a:spLocks noGrp="1"/>
          </p:cNvSpPr>
          <p:nvPr>
            <p:ph idx="1"/>
          </p:nvPr>
        </p:nvSpPr>
        <p:spPr>
          <a:xfrm>
            <a:off x="5183188" y="987425"/>
            <a:ext cx="6172200" cy="4873625"/>
          </a:xfrm>
        </p:spPr>
        <p:txBody>
          <a:bodyPr/>
          <a:lstStyle>
            <a:lvl1pPr>
              <a:defRPr sz="1400"/>
            </a:lvl1pPr>
            <a:lvl2pPr>
              <a:defRPr sz="1200"/>
            </a:lvl2pPr>
            <a:lvl3pPr>
              <a:defRPr sz="1100"/>
            </a:lvl3pPr>
            <a:lvl4pPr>
              <a:defRPr sz="1000"/>
            </a:lvl4pPr>
            <a:lvl5pPr>
              <a:defRPr sz="9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D10A4F-F993-6A4A-87AE-60BF89CB2978}"/>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07BC5D59-2020-9DB2-6EC8-FF87A1F16C34}"/>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E3BF2E7E-F48C-050D-88C4-B961ED382D0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93391513-8274-97EE-BAF1-8817F7730648}"/>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58028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112D0-EF4F-EB43-B831-774C9AA077B2}"/>
              </a:ext>
            </a:extLst>
          </p:cNvPr>
          <p:cNvSpPr>
            <a:spLocks noGrp="1"/>
          </p:cNvSpPr>
          <p:nvPr>
            <p:ph type="title"/>
          </p:nvPr>
        </p:nvSpPr>
        <p:spPr>
          <a:xfrm>
            <a:off x="839788" y="457200"/>
            <a:ext cx="3932237" cy="1600200"/>
          </a:xfrm>
        </p:spPr>
        <p:txBody>
          <a:bodyPr anchor="b">
            <a:normAutofit/>
          </a:bodyPr>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54594D9-FC6F-2F41-9A3B-638F98A77B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E11CE9F-243C-0F41-A07B-C4AA728FB4C8}"/>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8E88FCB2-6FC5-CCD1-C0D1-CF425F9B9D3D}"/>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C72A7429-4F78-FF6B-3D83-930E51E214FE}"/>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D9553F8D-20B1-DB2F-B5D5-9706FAF2A603}"/>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496293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138F900-60C4-CA41-9EBC-37AB0865B1CC}"/>
              </a:ext>
            </a:extLst>
          </p:cNvPr>
          <p:cNvPicPr>
            <a:picLocks noChangeAspect="1"/>
          </p:cNvPicPr>
          <p:nvPr userDrawn="1"/>
        </p:nvPicPr>
        <p:blipFill>
          <a:blip r:embed="rId14">
            <a:alphaModFix amt="50000"/>
          </a:blip>
          <a:stretch>
            <a:fillRect/>
          </a:stretch>
        </p:blipFill>
        <p:spPr>
          <a:xfrm>
            <a:off x="-2388" y="5208663"/>
            <a:ext cx="952500" cy="1625600"/>
          </a:xfrm>
          <a:prstGeom prst="rect">
            <a:avLst/>
          </a:prstGeom>
        </p:spPr>
      </p:pic>
      <p:sp>
        <p:nvSpPr>
          <p:cNvPr id="2" name="Title Placeholder 1">
            <a:extLst>
              <a:ext uri="{FF2B5EF4-FFF2-40B4-BE49-F238E27FC236}">
                <a16:creationId xmlns:a16="http://schemas.microsoft.com/office/drawing/2014/main" id="{045CA33A-382A-4F4F-85C7-86E7ED1D694D}"/>
              </a:ext>
            </a:extLst>
          </p:cNvPr>
          <p:cNvSpPr>
            <a:spLocks noGrp="1"/>
          </p:cNvSpPr>
          <p:nvPr>
            <p:ph type="title"/>
          </p:nvPr>
        </p:nvSpPr>
        <p:spPr>
          <a:xfrm>
            <a:off x="771524" y="357725"/>
            <a:ext cx="8471087" cy="6508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247A43-0D83-664E-AAA7-E5B12715530D}"/>
              </a:ext>
            </a:extLst>
          </p:cNvPr>
          <p:cNvSpPr>
            <a:spLocks noGrp="1"/>
          </p:cNvSpPr>
          <p:nvPr>
            <p:ph type="body" idx="1"/>
          </p:nvPr>
        </p:nvSpPr>
        <p:spPr>
          <a:xfrm>
            <a:off x="771524" y="1256488"/>
            <a:ext cx="10582276" cy="49204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AB50BB7-1F3C-0A46-8565-36DCDDEB9160}"/>
              </a:ext>
            </a:extLst>
          </p:cNvPr>
          <p:cNvSpPr/>
          <p:nvPr userDrawn="1"/>
        </p:nvSpPr>
        <p:spPr>
          <a:xfrm>
            <a:off x="-2388"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8DDDFCE-0B71-9145-86C7-203EE8A19FB7}"/>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8197678" y="3895326"/>
            <a:ext cx="309949" cy="499530"/>
          </a:xfrm>
          <a:prstGeom prst="rect">
            <a:avLst/>
          </a:prstGeom>
        </p:spPr>
      </p:pic>
      <p:pic>
        <p:nvPicPr>
          <p:cNvPr id="16" name="Picture 15">
            <a:extLst>
              <a:ext uri="{FF2B5EF4-FFF2-40B4-BE49-F238E27FC236}">
                <a16:creationId xmlns:a16="http://schemas.microsoft.com/office/drawing/2014/main" id="{107B74BE-11AE-C34C-AAC4-7E8E33418354}"/>
              </a:ext>
            </a:extLst>
          </p:cNvPr>
          <p:cNvPicPr>
            <a:picLocks noChangeAspect="1"/>
          </p:cNvPicPr>
          <p:nvPr userDrawn="1"/>
        </p:nvPicPr>
        <p:blipFill>
          <a:blip r:embed="rId15">
            <a:duotone>
              <a:schemeClr val="bg2">
                <a:shade val="45000"/>
                <a:satMod val="135000"/>
              </a:schemeClr>
              <a:prstClr val="white"/>
            </a:duotone>
            <a:alphaModFix amt="35000"/>
          </a:blip>
          <a:stretch>
            <a:fillRect/>
          </a:stretch>
        </p:blipFill>
        <p:spPr>
          <a:xfrm rot="1079533" flipH="1">
            <a:off x="8595863" y="4165282"/>
            <a:ext cx="309949" cy="499530"/>
          </a:xfrm>
          <a:prstGeom prst="rect">
            <a:avLst/>
          </a:prstGeom>
        </p:spPr>
      </p:pic>
      <p:pic>
        <p:nvPicPr>
          <p:cNvPr id="22" name="Picture 21">
            <a:extLst>
              <a:ext uri="{FF2B5EF4-FFF2-40B4-BE49-F238E27FC236}">
                <a16:creationId xmlns:a16="http://schemas.microsoft.com/office/drawing/2014/main" id="{6A642FF0-4CD6-7943-A85F-576E1B8AA1C2}"/>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1534053" y="2740259"/>
            <a:ext cx="309949" cy="499530"/>
          </a:xfrm>
          <a:prstGeom prst="rect">
            <a:avLst/>
          </a:prstGeom>
        </p:spPr>
      </p:pic>
      <p:pic>
        <p:nvPicPr>
          <p:cNvPr id="23" name="Picture 22">
            <a:extLst>
              <a:ext uri="{FF2B5EF4-FFF2-40B4-BE49-F238E27FC236}">
                <a16:creationId xmlns:a16="http://schemas.microsoft.com/office/drawing/2014/main" id="{A67952C4-1E67-3D49-950F-BDBDD6515297}"/>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1079533" flipH="1">
            <a:off x="1932237" y="3025680"/>
            <a:ext cx="309949" cy="499530"/>
          </a:xfrm>
          <a:prstGeom prst="rect">
            <a:avLst/>
          </a:prstGeom>
        </p:spPr>
      </p:pic>
      <p:pic>
        <p:nvPicPr>
          <p:cNvPr id="24" name="Picture 23">
            <a:extLst>
              <a:ext uri="{FF2B5EF4-FFF2-40B4-BE49-F238E27FC236}">
                <a16:creationId xmlns:a16="http://schemas.microsoft.com/office/drawing/2014/main" id="{9DE64A2B-BED2-104A-8CB5-E67A478C92C4}"/>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2549374" y="4694214"/>
            <a:ext cx="309949" cy="499530"/>
          </a:xfrm>
          <a:prstGeom prst="rect">
            <a:avLst/>
          </a:prstGeom>
        </p:spPr>
      </p:pic>
      <p:pic>
        <p:nvPicPr>
          <p:cNvPr id="34" name="Picture 33">
            <a:extLst>
              <a:ext uri="{FF2B5EF4-FFF2-40B4-BE49-F238E27FC236}">
                <a16:creationId xmlns:a16="http://schemas.microsoft.com/office/drawing/2014/main" id="{8EA2D21C-D1BA-B840-B8FC-5452576BEDC0}"/>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10974280" y="5559168"/>
            <a:ext cx="309949" cy="499530"/>
          </a:xfrm>
          <a:prstGeom prst="rect">
            <a:avLst/>
          </a:prstGeom>
        </p:spPr>
      </p:pic>
      <p:pic>
        <p:nvPicPr>
          <p:cNvPr id="36" name="Picture 35">
            <a:extLst>
              <a:ext uri="{FF2B5EF4-FFF2-40B4-BE49-F238E27FC236}">
                <a16:creationId xmlns:a16="http://schemas.microsoft.com/office/drawing/2014/main" id="{6E70359A-364A-8743-AEC0-D1DB43B60D3A}"/>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4798345" y="3799596"/>
            <a:ext cx="309949" cy="499530"/>
          </a:xfrm>
          <a:prstGeom prst="rect">
            <a:avLst/>
          </a:prstGeom>
        </p:spPr>
      </p:pic>
      <p:pic>
        <p:nvPicPr>
          <p:cNvPr id="37" name="Picture 36">
            <a:extLst>
              <a:ext uri="{FF2B5EF4-FFF2-40B4-BE49-F238E27FC236}">
                <a16:creationId xmlns:a16="http://schemas.microsoft.com/office/drawing/2014/main" id="{7F785210-891C-D94B-B68C-220015FC66D1}"/>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1079533" flipH="1">
            <a:off x="5196529" y="4085017"/>
            <a:ext cx="309949" cy="499530"/>
          </a:xfrm>
          <a:prstGeom prst="rect">
            <a:avLst/>
          </a:prstGeom>
        </p:spPr>
      </p:pic>
      <p:cxnSp>
        <p:nvCxnSpPr>
          <p:cNvPr id="39" name="Straight Connector 38">
            <a:extLst>
              <a:ext uri="{FF2B5EF4-FFF2-40B4-BE49-F238E27FC236}">
                <a16:creationId xmlns:a16="http://schemas.microsoft.com/office/drawing/2014/main" id="{FE6BBC25-2CB9-F442-8AE3-77FE7FA1B197}"/>
              </a:ext>
            </a:extLst>
          </p:cNvPr>
          <p:cNvCxnSpPr/>
          <p:nvPr userDrawn="1"/>
        </p:nvCxnSpPr>
        <p:spPr>
          <a:xfrm>
            <a:off x="0" y="6593419"/>
            <a:ext cx="12192000" cy="0"/>
          </a:xfrm>
          <a:prstGeom prst="line">
            <a:avLst/>
          </a:prstGeom>
          <a:ln w="9525">
            <a:solidFill>
              <a:srgbClr val="FE7055"/>
            </a:solidFill>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C3697E06-88A4-884E-88AE-1CB978BB313C}"/>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1464438" y="3932007"/>
            <a:ext cx="309949" cy="499530"/>
          </a:xfrm>
          <a:prstGeom prst="rect">
            <a:avLst/>
          </a:prstGeom>
        </p:spPr>
      </p:pic>
      <p:pic>
        <p:nvPicPr>
          <p:cNvPr id="46" name="Picture 45">
            <a:extLst>
              <a:ext uri="{FF2B5EF4-FFF2-40B4-BE49-F238E27FC236}">
                <a16:creationId xmlns:a16="http://schemas.microsoft.com/office/drawing/2014/main" id="{7ED8CD48-3435-2640-8F49-ADA674070B02}"/>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1079533" flipH="1">
            <a:off x="1862622" y="4217428"/>
            <a:ext cx="309949" cy="499530"/>
          </a:xfrm>
          <a:prstGeom prst="rect">
            <a:avLst/>
          </a:prstGeom>
        </p:spPr>
      </p:pic>
      <p:pic>
        <p:nvPicPr>
          <p:cNvPr id="47" name="Picture 46">
            <a:extLst>
              <a:ext uri="{FF2B5EF4-FFF2-40B4-BE49-F238E27FC236}">
                <a16:creationId xmlns:a16="http://schemas.microsoft.com/office/drawing/2014/main" id="{49D75DE4-00D3-E446-A4FA-570BCA9E367D}"/>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9782360" y="1974668"/>
            <a:ext cx="309949" cy="499530"/>
          </a:xfrm>
          <a:prstGeom prst="rect">
            <a:avLst/>
          </a:prstGeom>
        </p:spPr>
      </p:pic>
      <p:pic>
        <p:nvPicPr>
          <p:cNvPr id="48" name="Picture 47">
            <a:extLst>
              <a:ext uri="{FF2B5EF4-FFF2-40B4-BE49-F238E27FC236}">
                <a16:creationId xmlns:a16="http://schemas.microsoft.com/office/drawing/2014/main" id="{17716300-26B5-9044-929D-375EEA3B5D31}"/>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1079533" flipH="1">
            <a:off x="10180544" y="2260089"/>
            <a:ext cx="309949" cy="499530"/>
          </a:xfrm>
          <a:prstGeom prst="rect">
            <a:avLst/>
          </a:prstGeom>
        </p:spPr>
      </p:pic>
      <p:pic>
        <p:nvPicPr>
          <p:cNvPr id="19" name="Picture 18">
            <a:extLst>
              <a:ext uri="{FF2B5EF4-FFF2-40B4-BE49-F238E27FC236}">
                <a16:creationId xmlns:a16="http://schemas.microsoft.com/office/drawing/2014/main" id="{F5247C6E-492D-704A-BAC6-453CCEDB9FC8}"/>
              </a:ext>
            </a:extLst>
          </p:cNvPr>
          <p:cNvPicPr>
            <a:picLocks noChangeAspect="1"/>
          </p:cNvPicPr>
          <p:nvPr userDrawn="1"/>
        </p:nvPicPr>
        <p:blipFill>
          <a:blip r:embed="rId16"/>
          <a:stretch>
            <a:fillRect/>
          </a:stretch>
        </p:blipFill>
        <p:spPr>
          <a:xfrm>
            <a:off x="10023835" y="184854"/>
            <a:ext cx="1863560" cy="1015188"/>
          </a:xfrm>
          <a:prstGeom prst="rect">
            <a:avLst/>
          </a:prstGeom>
        </p:spPr>
      </p:pic>
      <p:pic>
        <p:nvPicPr>
          <p:cNvPr id="20" name="Picture 19">
            <a:extLst>
              <a:ext uri="{FF2B5EF4-FFF2-40B4-BE49-F238E27FC236}">
                <a16:creationId xmlns:a16="http://schemas.microsoft.com/office/drawing/2014/main" id="{762C6476-1434-4D46-AB0A-E09BFE919C37}"/>
              </a:ext>
            </a:extLst>
          </p:cNvPr>
          <p:cNvPicPr>
            <a:picLocks noChangeAspect="1"/>
          </p:cNvPicPr>
          <p:nvPr userDrawn="1"/>
        </p:nvPicPr>
        <p:blipFill rotWithShape="1">
          <a:blip r:embed="rId17">
            <a:clrChange>
              <a:clrFrom>
                <a:srgbClr val="FFFFFF"/>
              </a:clrFrom>
              <a:clrTo>
                <a:srgbClr val="FFFFFF">
                  <a:alpha val="0"/>
                </a:srgbClr>
              </a:clrTo>
            </a:clrChange>
          </a:blip>
          <a:srcRect l="1" r="19120"/>
          <a:stretch/>
        </p:blipFill>
        <p:spPr>
          <a:xfrm>
            <a:off x="11709230" y="1413686"/>
            <a:ext cx="482770" cy="2235200"/>
          </a:xfrm>
          <a:prstGeom prst="rect">
            <a:avLst/>
          </a:prstGeom>
        </p:spPr>
      </p:pic>
      <p:sp>
        <p:nvSpPr>
          <p:cNvPr id="27" name="Date Placeholder 3">
            <a:extLst>
              <a:ext uri="{FF2B5EF4-FFF2-40B4-BE49-F238E27FC236}">
                <a16:creationId xmlns:a16="http://schemas.microsoft.com/office/drawing/2014/main" id="{538B0622-83DB-B217-0B3A-083674A61521}"/>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28" name="Footer Placeholder 4">
            <a:extLst>
              <a:ext uri="{FF2B5EF4-FFF2-40B4-BE49-F238E27FC236}">
                <a16:creationId xmlns:a16="http://schemas.microsoft.com/office/drawing/2014/main" id="{C8BD5CF2-357A-03CB-2F7E-E2D6C306F75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29" name="Slide Number Placeholder 5">
            <a:extLst>
              <a:ext uri="{FF2B5EF4-FFF2-40B4-BE49-F238E27FC236}">
                <a16:creationId xmlns:a16="http://schemas.microsoft.com/office/drawing/2014/main" id="{D13D9505-5CE7-9758-6E2F-85E18B04D124}"/>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712775560"/>
      </p:ext>
    </p:extLst>
  </p:cSld>
  <p:clrMap bg1="lt1" tx1="dk1" bg2="lt2" tx2="dk2" accent1="accent1" accent2="accent2" accent3="accent3" accent4="accent4" accent5="accent5" accent6="accent6" hlink="hlink" folHlink="folHlink"/>
  <p:sldLayoutIdLst>
    <p:sldLayoutId id="2147483706" r:id="rId1"/>
    <p:sldLayoutId id="2147483700" r:id="rId2"/>
    <p:sldLayoutId id="2147483701" r:id="rId3"/>
    <p:sldLayoutId id="2147483702" r:id="rId4"/>
    <p:sldLayoutId id="2147483703" r:id="rId5"/>
    <p:sldLayoutId id="2147483704" r:id="rId6"/>
    <p:sldLayoutId id="2147483705" r:id="rId7"/>
    <p:sldLayoutId id="2147483707" r:id="rId8"/>
    <p:sldLayoutId id="2147483708" r:id="rId9"/>
    <p:sldLayoutId id="2147483709" r:id="rId10"/>
    <p:sldLayoutId id="2147483710" r:id="rId11"/>
    <p:sldLayoutId id="2147483662" r:id="rId12"/>
  </p:sldLayoutIdLst>
  <p:hf hdr="0"/>
  <p:txStyles>
    <p:titleStyle>
      <a:lvl1pPr algn="l" defTabSz="914400" rtl="0" eaLnBrk="1" latinLnBrk="0" hangingPunct="1">
        <a:lnSpc>
          <a:spcPct val="90000"/>
        </a:lnSpc>
        <a:spcBef>
          <a:spcPct val="0"/>
        </a:spcBef>
        <a:buNone/>
        <a:defRPr sz="3200" b="0" kern="1200" spc="50" baseline="0">
          <a:solidFill>
            <a:srgbClr val="28337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who.int/gho/en/" TargetMode="External"/><Relationship Id="rId2" Type="http://schemas.openxmlformats.org/officeDocument/2006/relationships/hyperlink" Target="http://www.healthdata.org/gbd"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transplant-observatory.org/data-charts-and-tables/" TargetMode="External"/><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hyperlink" Target="https://www.facebook.com/ISNkidneycare/" TargetMode="External"/><Relationship Id="rId13" Type="http://schemas.openxmlformats.org/officeDocument/2006/relationships/image" Target="../media/image50.png"/><Relationship Id="rId3" Type="http://schemas.openxmlformats.org/officeDocument/2006/relationships/hyperlink" Target="http://www.theisn.org/" TargetMode="External"/><Relationship Id="rId7" Type="http://schemas.openxmlformats.org/officeDocument/2006/relationships/image" Target="../media/image47.png"/><Relationship Id="rId12" Type="http://schemas.openxmlformats.org/officeDocument/2006/relationships/hyperlink" Target="https://www.youtube.com/channel/UC5uy7AD8L1TYfHb38WUX5Hg" TargetMode="External"/><Relationship Id="rId17" Type="http://schemas.openxmlformats.org/officeDocument/2006/relationships/image" Target="../media/image52.emf"/><Relationship Id="rId2" Type="http://schemas.openxmlformats.org/officeDocument/2006/relationships/notesSlide" Target="../notesSlides/notesSlide4.xml"/><Relationship Id="rId16" Type="http://schemas.openxmlformats.org/officeDocument/2006/relationships/hyperlink" Target="https://www.instagram.com/isnkidneycare/" TargetMode="External"/><Relationship Id="rId1" Type="http://schemas.openxmlformats.org/officeDocument/2006/relationships/slideLayout" Target="../slideLayouts/slideLayout12.xml"/><Relationship Id="rId6" Type="http://schemas.openxmlformats.org/officeDocument/2006/relationships/hyperlink" Target="mailto:info@theisn.org" TargetMode="External"/><Relationship Id="rId11" Type="http://schemas.openxmlformats.org/officeDocument/2006/relationships/image" Target="../media/image49.png"/><Relationship Id="rId5" Type="http://schemas.openxmlformats.org/officeDocument/2006/relationships/image" Target="../media/image46.png"/><Relationship Id="rId15" Type="http://schemas.openxmlformats.org/officeDocument/2006/relationships/image" Target="../media/image51.png"/><Relationship Id="rId10" Type="http://schemas.openxmlformats.org/officeDocument/2006/relationships/hyperlink" Target="https://www.linkedin.com/company/isnkidneycare/" TargetMode="External"/><Relationship Id="rId4" Type="http://schemas.openxmlformats.org/officeDocument/2006/relationships/image" Target="../media/image45.png"/><Relationship Id="rId9" Type="http://schemas.openxmlformats.org/officeDocument/2006/relationships/image" Target="../media/image48.png"/><Relationship Id="rId14" Type="http://schemas.openxmlformats.org/officeDocument/2006/relationships/hyperlink" Target="https://twitter.com/ISNkidneycare"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a:extLst>
              <a:ext uri="{FF2B5EF4-FFF2-40B4-BE49-F238E27FC236}">
                <a16:creationId xmlns:a16="http://schemas.microsoft.com/office/drawing/2014/main" id="{7DFBFCB7-BB1E-14AB-91A5-923DCB50FCC7}"/>
              </a:ext>
            </a:extLst>
          </p:cNvPr>
          <p:cNvSpPr txBox="1">
            <a:spLocks noChangeArrowheads="1"/>
          </p:cNvSpPr>
          <p:nvPr/>
        </p:nvSpPr>
        <p:spPr bwMode="auto">
          <a:xfrm>
            <a:off x="3095625" y="5137150"/>
            <a:ext cx="71231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LID4096" sz="3300">
                <a:solidFill>
                  <a:srgbClr val="5AC6B8"/>
                </a:solidFill>
              </a:rPr>
              <a:t>Advancing Kidney Health Worldwide. Together</a:t>
            </a:r>
            <a:r>
              <a:rPr lang="en-US" altLang="LID4096" sz="3400">
                <a:solidFill>
                  <a:srgbClr val="5AC6B8"/>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US" sz="3200">
                <a:solidFill>
                  <a:srgbClr val="283378"/>
                </a:solidFill>
                <a:latin typeface="Arial" panose="020B0604020202020204" pitchFamily="34" charset="0"/>
                <a:cs typeface="Arial" panose="020B0604020202020204" pitchFamily="34" charset="0"/>
              </a:rPr>
              <a:t>ISN Region: </a:t>
            </a:r>
            <a:r>
              <a:rPr lang="en-US"/>
              <a:t>Western Europe</a:t>
            </a:r>
            <a:endParaRPr lang="en-US" sz="3200">
              <a:solidFill>
                <a:srgbClr val="283378"/>
              </a:solidFill>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469C50E7-A4BA-2414-5CFB-5BD8F99AB6CD}"/>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5" name="Footer Placeholder 4">
            <a:extLst>
              <a:ext uri="{FF2B5EF4-FFF2-40B4-BE49-F238E27FC236}">
                <a16:creationId xmlns:a16="http://schemas.microsoft.com/office/drawing/2014/main" id="{EF33ED35-EB05-4DC1-330D-078DB3EB911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A5F0F23F-7E49-3761-C28C-A5779720584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10</a:t>
            </a:fld>
            <a:endParaRPr lang="en-US"/>
          </a:p>
        </p:txBody>
      </p:sp>
      <p:pic>
        <p:nvPicPr>
          <p:cNvPr id="7" name="Picture 6" descr="A person in a white coat looking at a globe&#10;&#10;Description automatically generated with medium confidence">
            <a:extLst>
              <a:ext uri="{FF2B5EF4-FFF2-40B4-BE49-F238E27FC236}">
                <a16:creationId xmlns:a16="http://schemas.microsoft.com/office/drawing/2014/main" id="{0DFE4F4A-6B47-CCFC-6924-582CF08A97B7}"/>
              </a:ext>
            </a:extLst>
          </p:cNvPr>
          <p:cNvPicPr>
            <a:picLocks noChangeAspect="1"/>
          </p:cNvPicPr>
          <p:nvPr/>
        </p:nvPicPr>
        <p:blipFill>
          <a:blip r:embed="rId2"/>
          <a:stretch>
            <a:fillRect/>
          </a:stretch>
        </p:blipFill>
        <p:spPr>
          <a:xfrm>
            <a:off x="2715065" y="604910"/>
            <a:ext cx="5932063" cy="5932063"/>
          </a:xfrm>
          <a:prstGeom prst="rect">
            <a:avLst/>
          </a:prstGeom>
        </p:spPr>
      </p:pic>
    </p:spTree>
    <p:extLst>
      <p:ext uri="{BB962C8B-B14F-4D97-AF65-F5344CB8AC3E}">
        <p14:creationId xmlns:p14="http://schemas.microsoft.com/office/powerpoint/2010/main" val="2207981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686039715"/>
              </p:ext>
            </p:extLst>
          </p:nvPr>
        </p:nvGraphicFramePr>
        <p:xfrm>
          <a:off x="4720032" y="1105069"/>
          <a:ext cx="6964617" cy="4382388"/>
        </p:xfrm>
        <a:graphic>
          <a:graphicData uri="http://schemas.openxmlformats.org/drawingml/2006/table">
            <a:tbl>
              <a:tblPr firstRow="1" firstCol="1" bandRow="1">
                <a:tableStyleId>{F5AB1C69-6EDB-4FF4-983F-18BD219EF322}</a:tableStyleId>
              </a:tblPr>
              <a:tblGrid>
                <a:gridCol w="1188967">
                  <a:extLst>
                    <a:ext uri="{9D8B030D-6E8A-4147-A177-3AD203B41FA5}">
                      <a16:colId xmlns:a16="http://schemas.microsoft.com/office/drawing/2014/main" val="1259445464"/>
                    </a:ext>
                  </a:extLst>
                </a:gridCol>
                <a:gridCol w="1155130">
                  <a:extLst>
                    <a:ext uri="{9D8B030D-6E8A-4147-A177-3AD203B41FA5}">
                      <a16:colId xmlns:a16="http://schemas.microsoft.com/office/drawing/2014/main" val="2352489177"/>
                    </a:ext>
                  </a:extLst>
                </a:gridCol>
                <a:gridCol w="1155130">
                  <a:extLst>
                    <a:ext uri="{9D8B030D-6E8A-4147-A177-3AD203B41FA5}">
                      <a16:colId xmlns:a16="http://schemas.microsoft.com/office/drawing/2014/main" val="3565250742"/>
                    </a:ext>
                  </a:extLst>
                </a:gridCol>
                <a:gridCol w="1155130">
                  <a:extLst>
                    <a:ext uri="{9D8B030D-6E8A-4147-A177-3AD203B41FA5}">
                      <a16:colId xmlns:a16="http://schemas.microsoft.com/office/drawing/2014/main" val="3896265834"/>
                    </a:ext>
                  </a:extLst>
                </a:gridCol>
                <a:gridCol w="1155130">
                  <a:extLst>
                    <a:ext uri="{9D8B030D-6E8A-4147-A177-3AD203B41FA5}">
                      <a16:colId xmlns:a16="http://schemas.microsoft.com/office/drawing/2014/main" val="1806330581"/>
                    </a:ext>
                  </a:extLst>
                </a:gridCol>
                <a:gridCol w="1155130">
                  <a:extLst>
                    <a:ext uri="{9D8B030D-6E8A-4147-A177-3AD203B41FA5}">
                      <a16:colId xmlns:a16="http://schemas.microsoft.com/office/drawing/2014/main" val="1364347769"/>
                    </a:ext>
                  </a:extLst>
                </a:gridCol>
              </a:tblGrid>
              <a:tr h="645682">
                <a:tc>
                  <a:txBody>
                    <a:bodyPr/>
                    <a:lstStyle/>
                    <a:p>
                      <a:pPr marL="0" marR="0" algn="ctr" defTabSz="914400" rtl="0" eaLnBrk="1" latinLnBrk="0" hangingPunct="1">
                        <a:lnSpc>
                          <a:spcPct val="115000"/>
                        </a:lnSpc>
                        <a:spcBef>
                          <a:spcPts val="0"/>
                        </a:spcBef>
                        <a:spcAft>
                          <a:spcPts val="0"/>
                        </a:spcAft>
                      </a:pPr>
                      <a:r>
                        <a:rPr lang="en-US" sz="1000" b="1" kern="1200">
                          <a:solidFill>
                            <a:schemeClr val="bg1"/>
                          </a:solidFill>
                          <a:effectLst/>
                        </a:rPr>
                        <a:t>Country </a:t>
                      </a:r>
                      <a:endParaRPr lang="en-GB" sz="1000" b="1" kern="1200">
                        <a:solidFill>
                          <a:schemeClr val="bg1"/>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World bank ranking</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Area (sq km)</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Total population (2022)</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GDP (PPP)</a:t>
                      </a:r>
                      <a:endParaRPr lang="en-GB" sz="1000" b="1" kern="1200">
                        <a:solidFill>
                          <a:schemeClr val="tx1">
                            <a:lumMod val="75000"/>
                            <a:lumOff val="25000"/>
                          </a:schemeClr>
                        </a:solidFill>
                        <a:effectLst/>
                      </a:endParaRPr>
                    </a:p>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 billion)</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Total health expenditures</a:t>
                      </a:r>
                    </a:p>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 (% of GDP)</a:t>
                      </a:r>
                      <a:endParaRPr lang="en-GB" sz="1000" b="1" kern="1200">
                        <a:solidFill>
                          <a:schemeClr val="tx1">
                            <a:lumMod val="75000"/>
                            <a:lumOff val="25000"/>
                          </a:schemeClr>
                        </a:solidFill>
                        <a:effectLst/>
                        <a:latin typeface="+mj-lt"/>
                        <a:ea typeface="+mn-ea"/>
                        <a:cs typeface="+mn-cs"/>
                      </a:endParaRPr>
                    </a:p>
                  </a:txBody>
                  <a:tcPr marL="20119" marR="20119" marT="0" marB="0" anchor="ctr"/>
                </a:tc>
                <a:extLst>
                  <a:ext uri="{0D108BD9-81ED-4DB2-BD59-A6C34878D82A}">
                    <a16:rowId xmlns:a16="http://schemas.microsoft.com/office/drawing/2014/main" val="4032598603"/>
                  </a:ext>
                </a:extLst>
              </a:tr>
              <a:tr h="168439">
                <a:tc>
                  <a:txBody>
                    <a:bodyPr/>
                    <a:lstStyle/>
                    <a:p>
                      <a:pPr marL="0" marR="0">
                        <a:spcBef>
                          <a:spcPts val="0"/>
                        </a:spcBef>
                        <a:spcAft>
                          <a:spcPts val="0"/>
                        </a:spcAft>
                      </a:pPr>
                      <a:r>
                        <a:rPr lang="en-US" sz="1000">
                          <a:solidFill>
                            <a:schemeClr val="tx1">
                              <a:lumMod val="75000"/>
                              <a:lumOff val="25000"/>
                            </a:schemeClr>
                          </a:solidFill>
                          <a:effectLst/>
                        </a:rPr>
                        <a:t>Andorra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indent="85725" algn="l"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468</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85,560</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3.3</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6.7</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1359232008"/>
                  </a:ext>
                </a:extLst>
              </a:tr>
              <a:tr h="168439">
                <a:tc>
                  <a:txBody>
                    <a:bodyPr/>
                    <a:lstStyle/>
                    <a:p>
                      <a:pPr marL="0" marR="0">
                        <a:spcBef>
                          <a:spcPts val="0"/>
                        </a:spcBef>
                        <a:spcAft>
                          <a:spcPts val="0"/>
                        </a:spcAft>
                      </a:pPr>
                      <a:r>
                        <a:rPr lang="en-ZA" sz="1000">
                          <a:solidFill>
                            <a:schemeClr val="tx1">
                              <a:lumMod val="75000"/>
                              <a:lumOff val="25000"/>
                            </a:schemeClr>
                          </a:solidFill>
                          <a:effectLst/>
                        </a:rPr>
                        <a:t>Austria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indent="85725" algn="l"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83,871</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8,913,088</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523.3</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10.4</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1026649586"/>
                  </a:ext>
                </a:extLst>
              </a:tr>
              <a:tr h="199487">
                <a:tc>
                  <a:txBody>
                    <a:bodyPr/>
                    <a:lstStyle/>
                    <a:p>
                      <a:pPr marL="0" marR="0">
                        <a:spcBef>
                          <a:spcPts val="0"/>
                        </a:spcBef>
                        <a:spcAft>
                          <a:spcPts val="0"/>
                        </a:spcAft>
                      </a:pPr>
                      <a:r>
                        <a:rPr lang="en-ZA" sz="1000">
                          <a:solidFill>
                            <a:schemeClr val="tx1">
                              <a:lumMod val="75000"/>
                              <a:lumOff val="25000"/>
                            </a:schemeClr>
                          </a:solidFill>
                          <a:effectLst/>
                        </a:rPr>
                        <a:t>Belgium</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indent="85725" algn="l"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30,528</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11,847,338</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682.9</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10.7</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3556839665"/>
                  </a:ext>
                </a:extLst>
              </a:tr>
              <a:tr h="168439">
                <a:tc>
                  <a:txBody>
                    <a:bodyPr/>
                    <a:lstStyle/>
                    <a:p>
                      <a:pPr marL="0" marR="0">
                        <a:spcBef>
                          <a:spcPts val="0"/>
                        </a:spcBef>
                        <a:spcAft>
                          <a:spcPts val="0"/>
                        </a:spcAft>
                      </a:pPr>
                      <a:r>
                        <a:rPr lang="en-ZA" sz="1000">
                          <a:solidFill>
                            <a:schemeClr val="tx1">
                              <a:lumMod val="75000"/>
                              <a:lumOff val="25000"/>
                            </a:schemeClr>
                          </a:solidFill>
                          <a:effectLst/>
                        </a:rPr>
                        <a:t>Denmark</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indent="85725" algn="l"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43,094</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5,920,767</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378.6</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10</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2866436107"/>
                  </a:ext>
                </a:extLst>
              </a:tr>
              <a:tr h="168439">
                <a:tc>
                  <a:txBody>
                    <a:bodyPr/>
                    <a:lstStyle/>
                    <a:p>
                      <a:pPr marL="0" marR="0">
                        <a:spcBef>
                          <a:spcPts val="0"/>
                        </a:spcBef>
                        <a:spcAft>
                          <a:spcPts val="0"/>
                        </a:spcAft>
                      </a:pPr>
                      <a:r>
                        <a:rPr lang="en-ZA" sz="1000">
                          <a:solidFill>
                            <a:schemeClr val="tx1">
                              <a:lumMod val="75000"/>
                              <a:lumOff val="25000"/>
                            </a:schemeClr>
                          </a:solidFill>
                          <a:effectLst/>
                        </a:rPr>
                        <a:t>Finland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indent="85725" algn="l"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357,022</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5,601,547</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304.8</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9.2</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3251837373"/>
                  </a:ext>
                </a:extLst>
              </a:tr>
              <a:tr h="168439">
                <a:tc>
                  <a:txBody>
                    <a:bodyPr/>
                    <a:lstStyle/>
                    <a:p>
                      <a:pPr marL="0" marR="0">
                        <a:spcBef>
                          <a:spcPts val="0"/>
                        </a:spcBef>
                        <a:spcAft>
                          <a:spcPts val="0"/>
                        </a:spcAft>
                      </a:pPr>
                      <a:r>
                        <a:rPr lang="en-ZA" sz="1000">
                          <a:solidFill>
                            <a:schemeClr val="tx1">
                              <a:lumMod val="75000"/>
                              <a:lumOff val="25000"/>
                            </a:schemeClr>
                          </a:solidFill>
                          <a:effectLst/>
                        </a:rPr>
                        <a:t>France</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643,801</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68,305,148</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3424.2</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11.1</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4148336489"/>
                  </a:ext>
                </a:extLst>
              </a:tr>
              <a:tr h="168439">
                <a:tc>
                  <a:txBody>
                    <a:bodyPr/>
                    <a:lstStyle/>
                    <a:p>
                      <a:pPr marL="0" marR="0">
                        <a:spcBef>
                          <a:spcPts val="0"/>
                        </a:spcBef>
                        <a:spcAft>
                          <a:spcPts val="0"/>
                        </a:spcAft>
                      </a:pPr>
                      <a:r>
                        <a:rPr lang="en-ZA" sz="1000">
                          <a:solidFill>
                            <a:schemeClr val="tx1">
                              <a:lumMod val="75000"/>
                              <a:lumOff val="25000"/>
                            </a:schemeClr>
                          </a:solidFill>
                          <a:effectLst/>
                        </a:rPr>
                        <a:t>Germany</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indent="85725" algn="l"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357,022</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84,316,622</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4815.5</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11.7</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2584713390"/>
                  </a:ext>
                </a:extLst>
              </a:tr>
              <a:tr h="168439">
                <a:tc>
                  <a:txBody>
                    <a:bodyPr/>
                    <a:lstStyle/>
                    <a:p>
                      <a:pPr marL="0" marR="0">
                        <a:spcBef>
                          <a:spcPts val="0"/>
                        </a:spcBef>
                        <a:spcAft>
                          <a:spcPts val="0"/>
                        </a:spcAft>
                      </a:pPr>
                      <a:r>
                        <a:rPr lang="en-ZA" sz="1000">
                          <a:solidFill>
                            <a:schemeClr val="tx1">
                              <a:lumMod val="75000"/>
                              <a:lumOff val="25000"/>
                            </a:schemeClr>
                          </a:solidFill>
                          <a:effectLst/>
                        </a:rPr>
                        <a:t>Greece</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131,957</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10,533,871</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333.7</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7.8</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2290162626"/>
                  </a:ext>
                </a:extLst>
              </a:tr>
              <a:tr h="168439">
                <a:tc>
                  <a:txBody>
                    <a:bodyPr/>
                    <a:lstStyle/>
                    <a:p>
                      <a:pPr marL="0" marR="0">
                        <a:spcBef>
                          <a:spcPts val="0"/>
                        </a:spcBef>
                        <a:spcAft>
                          <a:spcPts val="0"/>
                        </a:spcAft>
                      </a:pPr>
                      <a:r>
                        <a:rPr lang="en-ZA" sz="1000">
                          <a:solidFill>
                            <a:schemeClr val="tx1">
                              <a:lumMod val="75000"/>
                              <a:lumOff val="25000"/>
                            </a:schemeClr>
                          </a:solidFill>
                          <a:effectLst/>
                        </a:rPr>
                        <a:t>Iceland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572</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357,603</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21.5</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8.6</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919817351"/>
                  </a:ext>
                </a:extLst>
              </a:tr>
              <a:tr h="168439">
                <a:tc>
                  <a:txBody>
                    <a:bodyPr/>
                    <a:lstStyle/>
                    <a:p>
                      <a:pPr marL="0" marR="0">
                        <a:spcBef>
                          <a:spcPts val="0"/>
                        </a:spcBef>
                        <a:spcAft>
                          <a:spcPts val="0"/>
                        </a:spcAft>
                      </a:pPr>
                      <a:r>
                        <a:rPr lang="en-ZA" sz="1000">
                          <a:solidFill>
                            <a:schemeClr val="tx1">
                              <a:lumMod val="75000"/>
                              <a:lumOff val="25000"/>
                            </a:schemeClr>
                          </a:solidFill>
                          <a:effectLst/>
                        </a:rPr>
                        <a:t>Ireland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indent="85725" algn="l"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70,723</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5,275,004</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535.3</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6.7</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4191025403"/>
                  </a:ext>
                </a:extLst>
              </a:tr>
              <a:tr h="168439">
                <a:tc>
                  <a:txBody>
                    <a:bodyPr/>
                    <a:lstStyle/>
                    <a:p>
                      <a:pPr marL="0" marR="0">
                        <a:spcBef>
                          <a:spcPts val="0"/>
                        </a:spcBef>
                        <a:spcAft>
                          <a:spcPts val="0"/>
                        </a:spcAft>
                      </a:pPr>
                      <a:r>
                        <a:rPr lang="en-ZA" sz="1000">
                          <a:solidFill>
                            <a:schemeClr val="tx1">
                              <a:lumMod val="75000"/>
                              <a:lumOff val="25000"/>
                            </a:schemeClr>
                          </a:solidFill>
                          <a:effectLst/>
                        </a:rPr>
                        <a:t>Israel</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20,770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8,914,885</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409.4</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7.5</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4189060127"/>
                  </a:ext>
                </a:extLst>
              </a:tr>
              <a:tr h="168439">
                <a:tc>
                  <a:txBody>
                    <a:bodyPr/>
                    <a:lstStyle/>
                    <a:p>
                      <a:pPr marL="0" marR="0">
                        <a:spcBef>
                          <a:spcPts val="0"/>
                        </a:spcBef>
                        <a:spcAft>
                          <a:spcPts val="0"/>
                        </a:spcAft>
                      </a:pPr>
                      <a:r>
                        <a:rPr lang="en-ZA" sz="1000">
                          <a:solidFill>
                            <a:schemeClr val="tx1">
                              <a:lumMod val="75000"/>
                              <a:lumOff val="25000"/>
                            </a:schemeClr>
                          </a:solidFill>
                          <a:effectLst/>
                        </a:rPr>
                        <a:t>Italy</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2,586</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61,095,551</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2713.3</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8.7</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3153569623"/>
                  </a:ext>
                </a:extLst>
              </a:tr>
              <a:tr h="168439">
                <a:tc>
                  <a:txBody>
                    <a:bodyPr/>
                    <a:lstStyle/>
                    <a:p>
                      <a:pPr marL="0" marR="0">
                        <a:spcBef>
                          <a:spcPts val="0"/>
                        </a:spcBef>
                        <a:spcAft>
                          <a:spcPts val="0"/>
                        </a:spcAft>
                      </a:pPr>
                      <a:r>
                        <a:rPr lang="en-ZA" sz="1000">
                          <a:solidFill>
                            <a:schemeClr val="tx1">
                              <a:lumMod val="75000"/>
                              <a:lumOff val="25000"/>
                            </a:schemeClr>
                          </a:solidFill>
                          <a:effectLst/>
                        </a:rPr>
                        <a:t>Liechtenstein</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160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39,711</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5.0</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NA</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3104128235"/>
                  </a:ext>
                </a:extLst>
              </a:tr>
              <a:tr h="168439">
                <a:tc>
                  <a:txBody>
                    <a:bodyPr/>
                    <a:lstStyle/>
                    <a:p>
                      <a:pPr marL="0" marR="0">
                        <a:spcBef>
                          <a:spcPts val="0"/>
                        </a:spcBef>
                        <a:spcAft>
                          <a:spcPts val="0"/>
                        </a:spcAft>
                      </a:pPr>
                      <a:r>
                        <a:rPr lang="en-ZA" sz="1000">
                          <a:solidFill>
                            <a:schemeClr val="tx1">
                              <a:lumMod val="75000"/>
                              <a:lumOff val="25000"/>
                            </a:schemeClr>
                          </a:solidFill>
                          <a:effectLst/>
                        </a:rPr>
                        <a:t>Luxembourg</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2,586</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650,364</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86.1</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5.4</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1930981535"/>
                  </a:ext>
                </a:extLst>
              </a:tr>
              <a:tr h="168439">
                <a:tc>
                  <a:txBody>
                    <a:bodyPr/>
                    <a:lstStyle/>
                    <a:p>
                      <a:pPr marL="0" marR="0">
                        <a:spcBef>
                          <a:spcPts val="0"/>
                        </a:spcBef>
                        <a:spcAft>
                          <a:spcPts val="0"/>
                        </a:spcAft>
                      </a:pPr>
                      <a:r>
                        <a:rPr lang="en-ZA" sz="1000">
                          <a:solidFill>
                            <a:schemeClr val="tx1">
                              <a:lumMod val="75000"/>
                              <a:lumOff val="25000"/>
                            </a:schemeClr>
                          </a:solidFill>
                          <a:effectLst/>
                        </a:rPr>
                        <a:t>Malta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316</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464,186</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25.2</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8.2</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617047141"/>
                  </a:ext>
                </a:extLst>
              </a:tr>
              <a:tr h="168439">
                <a:tc>
                  <a:txBody>
                    <a:bodyPr/>
                    <a:lstStyle/>
                    <a:p>
                      <a:pPr marL="0" marR="0">
                        <a:spcBef>
                          <a:spcPts val="0"/>
                        </a:spcBef>
                        <a:spcAft>
                          <a:spcPts val="0"/>
                        </a:spcAft>
                      </a:pPr>
                      <a:r>
                        <a:rPr lang="en-ZA" sz="1000">
                          <a:solidFill>
                            <a:schemeClr val="tx1">
                              <a:lumMod val="75000"/>
                              <a:lumOff val="25000"/>
                            </a:schemeClr>
                          </a:solidFill>
                          <a:effectLst/>
                        </a:rPr>
                        <a:t>Netherlands</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41,543</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17,400,824</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1118.1</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10.1</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2439605970"/>
                  </a:ext>
                </a:extLst>
              </a:tr>
              <a:tr h="168439">
                <a:tc>
                  <a:txBody>
                    <a:bodyPr/>
                    <a:lstStyle/>
                    <a:p>
                      <a:pPr marL="0" marR="0">
                        <a:spcBef>
                          <a:spcPts val="0"/>
                        </a:spcBef>
                        <a:spcAft>
                          <a:spcPts val="0"/>
                        </a:spcAft>
                      </a:pPr>
                      <a:r>
                        <a:rPr lang="en-ZA" sz="1000">
                          <a:solidFill>
                            <a:schemeClr val="tx1">
                              <a:lumMod val="75000"/>
                              <a:lumOff val="25000"/>
                            </a:schemeClr>
                          </a:solidFill>
                          <a:effectLst/>
                        </a:rPr>
                        <a:t>Norway</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323,802</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5,553,840</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428.3</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10.5</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3897193358"/>
                  </a:ext>
                </a:extLst>
              </a:tr>
              <a:tr h="168439">
                <a:tc>
                  <a:txBody>
                    <a:bodyPr/>
                    <a:lstStyle/>
                    <a:p>
                      <a:pPr marL="0" marR="0">
                        <a:spcBef>
                          <a:spcPts val="0"/>
                        </a:spcBef>
                        <a:spcAft>
                          <a:spcPts val="0"/>
                        </a:spcAft>
                      </a:pPr>
                      <a:r>
                        <a:rPr lang="en-ZA" sz="1000">
                          <a:solidFill>
                            <a:schemeClr val="tx1">
                              <a:lumMod val="75000"/>
                              <a:lumOff val="25000"/>
                            </a:schemeClr>
                          </a:solidFill>
                          <a:effectLst/>
                        </a:rPr>
                        <a:t>Portugal</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450,295</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10,242,081</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369.6</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9.5</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3111873899"/>
                  </a:ext>
                </a:extLst>
              </a:tr>
              <a:tr h="168439">
                <a:tc>
                  <a:txBody>
                    <a:bodyPr/>
                    <a:lstStyle/>
                    <a:p>
                      <a:pPr marL="0" marR="0">
                        <a:spcBef>
                          <a:spcPts val="0"/>
                        </a:spcBef>
                        <a:spcAft>
                          <a:spcPts val="0"/>
                        </a:spcAft>
                      </a:pPr>
                      <a:r>
                        <a:rPr lang="en-ZA" sz="1000">
                          <a:solidFill>
                            <a:schemeClr val="tx1">
                              <a:lumMod val="75000"/>
                              <a:lumOff val="25000"/>
                            </a:schemeClr>
                          </a:solidFill>
                          <a:effectLst/>
                        </a:rPr>
                        <a:t>Spain</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505,370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47,163,418</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1929.8</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9.1</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3032984050"/>
                  </a:ext>
                </a:extLst>
              </a:tr>
              <a:tr h="168439">
                <a:tc>
                  <a:txBody>
                    <a:bodyPr/>
                    <a:lstStyle/>
                    <a:p>
                      <a:pPr marL="0" marR="0">
                        <a:spcBef>
                          <a:spcPts val="0"/>
                        </a:spcBef>
                        <a:spcAft>
                          <a:spcPts val="0"/>
                        </a:spcAft>
                      </a:pPr>
                      <a:r>
                        <a:rPr lang="en-ZA" sz="1000">
                          <a:solidFill>
                            <a:schemeClr val="tx1">
                              <a:lumMod val="75000"/>
                              <a:lumOff val="25000"/>
                            </a:schemeClr>
                          </a:solidFill>
                          <a:effectLst/>
                        </a:rPr>
                        <a:t>Sweden</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450,295</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10,483,647</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617.9</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10.9</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963506717"/>
                  </a:ext>
                </a:extLst>
              </a:tr>
              <a:tr h="168439">
                <a:tc>
                  <a:txBody>
                    <a:bodyPr/>
                    <a:lstStyle/>
                    <a:p>
                      <a:pPr marL="0" marR="0">
                        <a:spcBef>
                          <a:spcPts val="0"/>
                        </a:spcBef>
                        <a:spcAft>
                          <a:spcPts val="0"/>
                        </a:spcAft>
                      </a:pPr>
                      <a:r>
                        <a:rPr lang="en-ZA" sz="1000">
                          <a:solidFill>
                            <a:schemeClr val="tx1">
                              <a:lumMod val="75000"/>
                              <a:lumOff val="25000"/>
                            </a:schemeClr>
                          </a:solidFill>
                          <a:effectLst/>
                        </a:rPr>
                        <a:t>Switzerland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41,277</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8,508,698</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672.5</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11.3</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3992383790"/>
                  </a:ext>
                </a:extLst>
              </a:tr>
              <a:tr h="168439">
                <a:tc>
                  <a:txBody>
                    <a:bodyPr/>
                    <a:lstStyle/>
                    <a:p>
                      <a:pPr marL="0" marR="0">
                        <a:spcBef>
                          <a:spcPts val="0"/>
                        </a:spcBef>
                        <a:spcAft>
                          <a:spcPts val="0"/>
                        </a:spcAft>
                      </a:pPr>
                      <a:r>
                        <a:rPr lang="en-ZA" sz="1000">
                          <a:solidFill>
                            <a:schemeClr val="tx1">
                              <a:lumMod val="75000"/>
                              <a:lumOff val="25000"/>
                            </a:schemeClr>
                          </a:solidFill>
                          <a:effectLst/>
                        </a:rPr>
                        <a:t>United Kingdom</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243,610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67,791,400</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3344.5</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10.2</a:t>
                      </a:r>
                      <a:endParaRPr lang="en-CA" sz="10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2824329629"/>
                  </a:ext>
                </a:extLst>
              </a:tr>
            </a:tbl>
          </a:graphicData>
        </a:graphic>
      </p:graphicFrame>
      <p:grpSp>
        <p:nvGrpSpPr>
          <p:cNvPr id="5" name="Group 4"/>
          <p:cNvGrpSpPr/>
          <p:nvPr/>
        </p:nvGrpSpPr>
        <p:grpSpPr>
          <a:xfrm>
            <a:off x="301495" y="1263493"/>
            <a:ext cx="4167868" cy="4033520"/>
            <a:chOff x="0" y="0"/>
            <a:chExt cx="4124325" cy="403352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124325" cy="4033520"/>
            </a:xfrm>
            <a:prstGeom prst="rect">
              <a:avLst/>
            </a:prstGeom>
          </p:spPr>
        </p:pic>
        <p:sp>
          <p:nvSpPr>
            <p:cNvPr id="7" name="Rectangle 6"/>
            <p:cNvSpPr/>
            <p:nvPr/>
          </p:nvSpPr>
          <p:spPr>
            <a:xfrm>
              <a:off x="0" y="0"/>
              <a:ext cx="4124325" cy="4033520"/>
            </a:xfrm>
            <a:prstGeom prst="rect">
              <a:avLst/>
            </a:prstGeom>
            <a:noFill/>
            <a:ln w="12700" cap="flat" cmpd="sng" algn="ctr">
              <a:solidFill>
                <a:sysClr val="window" lastClr="FFFFFF">
                  <a:lumMod val="75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9" name="Rectangle 8"/>
          <p:cNvSpPr/>
          <p:nvPr/>
        </p:nvSpPr>
        <p:spPr>
          <a:xfrm>
            <a:off x="507351" y="5487457"/>
            <a:ext cx="3850434" cy="738664"/>
          </a:xfrm>
          <a:prstGeom prst="rect">
            <a:avLst/>
          </a:prstGeom>
        </p:spPr>
        <p:txBody>
          <a:bodyPr wrap="square">
            <a:spAutoFit/>
          </a:bodyPr>
          <a:lstStyle/>
          <a:p>
            <a:pPr lvl="0"/>
            <a:r>
              <a:rPr lang="en-US" sz="1400">
                <a:solidFill>
                  <a:prstClr val="black"/>
                </a:solidFill>
                <a:latin typeface="+mj-lt"/>
              </a:rPr>
              <a:t>Responses were received from 22 of 29 countries in Western Europe (75.9%) representing 99% of the region’s population. </a:t>
            </a:r>
          </a:p>
        </p:txBody>
      </p:sp>
      <p:pic>
        <p:nvPicPr>
          <p:cNvPr id="10" name="Picture 9"/>
          <p:cNvPicPr>
            <a:picLocks noChangeAspect="1"/>
          </p:cNvPicPr>
          <p:nvPr/>
        </p:nvPicPr>
        <p:blipFill>
          <a:blip r:embed="rId3"/>
          <a:stretch>
            <a:fillRect/>
          </a:stretch>
        </p:blipFill>
        <p:spPr>
          <a:xfrm>
            <a:off x="307808" y="1268798"/>
            <a:ext cx="4161555" cy="4028215"/>
          </a:xfrm>
          <a:prstGeom prst="rect">
            <a:avLst/>
          </a:prstGeom>
        </p:spPr>
      </p:pic>
      <p:sp>
        <p:nvSpPr>
          <p:cNvPr id="11" name="TextBox 10"/>
          <p:cNvSpPr txBox="1"/>
          <p:nvPr/>
        </p:nvSpPr>
        <p:spPr>
          <a:xfrm>
            <a:off x="4666138" y="5487457"/>
            <a:ext cx="2045870" cy="246221"/>
          </a:xfrm>
          <a:prstGeom prst="rect">
            <a:avLst/>
          </a:prstGeom>
          <a:noFill/>
        </p:spPr>
        <p:txBody>
          <a:bodyPr wrap="square" rtlCol="0">
            <a:spAutoFit/>
          </a:bodyPr>
          <a:lstStyle/>
          <a:p>
            <a:r>
              <a:rPr lang="en-US" sz="1000">
                <a:latin typeface="+mj-lt"/>
              </a:rPr>
              <a:t>‘ – ’ : data not reported/unavailable</a:t>
            </a:r>
          </a:p>
        </p:txBody>
      </p:sp>
      <p:sp>
        <p:nvSpPr>
          <p:cNvPr id="2" name="Title 1">
            <a:extLst>
              <a:ext uri="{FF2B5EF4-FFF2-40B4-BE49-F238E27FC236}">
                <a16:creationId xmlns:a16="http://schemas.microsoft.com/office/drawing/2014/main" id="{3876C4D9-B83E-98BA-748A-CB5AABF973BA}"/>
              </a:ext>
            </a:extLst>
          </p:cNvPr>
          <p:cNvSpPr>
            <a:spLocks noGrp="1"/>
          </p:cNvSpPr>
          <p:nvPr>
            <p:ph type="title"/>
          </p:nvPr>
        </p:nvSpPr>
        <p:spPr/>
        <p:txBody>
          <a:bodyPr>
            <a:normAutofit/>
          </a:bodyPr>
          <a:lstStyle/>
          <a:p>
            <a:r>
              <a:rPr lang="en-US"/>
              <a:t>Demographics</a:t>
            </a:r>
          </a:p>
        </p:txBody>
      </p:sp>
      <p:sp>
        <p:nvSpPr>
          <p:cNvPr id="4" name="Date Placeholder 3">
            <a:extLst>
              <a:ext uri="{FF2B5EF4-FFF2-40B4-BE49-F238E27FC236}">
                <a16:creationId xmlns:a16="http://schemas.microsoft.com/office/drawing/2014/main" id="{3E4C7921-5D15-5A43-5784-8B3159659F6D}"/>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2" name="Footer Placeholder 4">
            <a:extLst>
              <a:ext uri="{FF2B5EF4-FFF2-40B4-BE49-F238E27FC236}">
                <a16:creationId xmlns:a16="http://schemas.microsoft.com/office/drawing/2014/main" id="{8EFBF52F-B67C-F7F4-5D8F-4D5CFC6E420B}"/>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3" name="Slide Number Placeholder 5">
            <a:extLst>
              <a:ext uri="{FF2B5EF4-FFF2-40B4-BE49-F238E27FC236}">
                <a16:creationId xmlns:a16="http://schemas.microsoft.com/office/drawing/2014/main" id="{51F84516-7B25-A44C-54D8-27810D2695FA}"/>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11</a:t>
            </a:fld>
            <a:endParaRPr lang="en-US"/>
          </a:p>
        </p:txBody>
      </p:sp>
    </p:spTree>
    <p:extLst>
      <p:ext uri="{BB962C8B-B14F-4D97-AF65-F5344CB8AC3E}">
        <p14:creationId xmlns:p14="http://schemas.microsoft.com/office/powerpoint/2010/main" val="271185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735132365"/>
              </p:ext>
            </p:extLst>
          </p:nvPr>
        </p:nvGraphicFramePr>
        <p:xfrm>
          <a:off x="1370655" y="1002282"/>
          <a:ext cx="9684340" cy="4382388"/>
        </p:xfrm>
        <a:graphic>
          <a:graphicData uri="http://schemas.openxmlformats.org/drawingml/2006/table">
            <a:tbl>
              <a:tblPr firstRow="1" firstCol="1" bandRow="1">
                <a:tableStyleId>{F5AB1C69-6EDB-4FF4-983F-18BD219EF322}</a:tableStyleId>
              </a:tblPr>
              <a:tblGrid>
                <a:gridCol w="1103964">
                  <a:extLst>
                    <a:ext uri="{9D8B030D-6E8A-4147-A177-3AD203B41FA5}">
                      <a16:colId xmlns:a16="http://schemas.microsoft.com/office/drawing/2014/main" val="1259445464"/>
                    </a:ext>
                  </a:extLst>
                </a:gridCol>
                <a:gridCol w="1072547">
                  <a:extLst>
                    <a:ext uri="{9D8B030D-6E8A-4147-A177-3AD203B41FA5}">
                      <a16:colId xmlns:a16="http://schemas.microsoft.com/office/drawing/2014/main" val="2352489177"/>
                    </a:ext>
                  </a:extLst>
                </a:gridCol>
                <a:gridCol w="1072547">
                  <a:extLst>
                    <a:ext uri="{9D8B030D-6E8A-4147-A177-3AD203B41FA5}">
                      <a16:colId xmlns:a16="http://schemas.microsoft.com/office/drawing/2014/main" val="3565250742"/>
                    </a:ext>
                  </a:extLst>
                </a:gridCol>
                <a:gridCol w="1072547">
                  <a:extLst>
                    <a:ext uri="{9D8B030D-6E8A-4147-A177-3AD203B41FA5}">
                      <a16:colId xmlns:a16="http://schemas.microsoft.com/office/drawing/2014/main" val="3896265834"/>
                    </a:ext>
                  </a:extLst>
                </a:gridCol>
                <a:gridCol w="1072547">
                  <a:extLst>
                    <a:ext uri="{9D8B030D-6E8A-4147-A177-3AD203B41FA5}">
                      <a16:colId xmlns:a16="http://schemas.microsoft.com/office/drawing/2014/main" val="1806330581"/>
                    </a:ext>
                  </a:extLst>
                </a:gridCol>
                <a:gridCol w="1072547">
                  <a:extLst>
                    <a:ext uri="{9D8B030D-6E8A-4147-A177-3AD203B41FA5}">
                      <a16:colId xmlns:a16="http://schemas.microsoft.com/office/drawing/2014/main" val="1364347769"/>
                    </a:ext>
                  </a:extLst>
                </a:gridCol>
                <a:gridCol w="1072547">
                  <a:extLst>
                    <a:ext uri="{9D8B030D-6E8A-4147-A177-3AD203B41FA5}">
                      <a16:colId xmlns:a16="http://schemas.microsoft.com/office/drawing/2014/main" val="3085109850"/>
                    </a:ext>
                  </a:extLst>
                </a:gridCol>
                <a:gridCol w="1072547">
                  <a:extLst>
                    <a:ext uri="{9D8B030D-6E8A-4147-A177-3AD203B41FA5}">
                      <a16:colId xmlns:a16="http://schemas.microsoft.com/office/drawing/2014/main" val="4153508839"/>
                    </a:ext>
                  </a:extLst>
                </a:gridCol>
                <a:gridCol w="1072547">
                  <a:extLst>
                    <a:ext uri="{9D8B030D-6E8A-4147-A177-3AD203B41FA5}">
                      <a16:colId xmlns:a16="http://schemas.microsoft.com/office/drawing/2014/main" val="2618440306"/>
                    </a:ext>
                  </a:extLst>
                </a:gridCol>
              </a:tblGrid>
              <a:tr h="645682">
                <a:tc>
                  <a:txBody>
                    <a:bodyPr/>
                    <a:lstStyle/>
                    <a:p>
                      <a:pPr marL="0" marR="0" algn="ctr" defTabSz="914400" rtl="0" eaLnBrk="1" latinLnBrk="0" hangingPunct="1">
                        <a:lnSpc>
                          <a:spcPct val="115000"/>
                        </a:lnSpc>
                        <a:spcBef>
                          <a:spcPts val="0"/>
                        </a:spcBef>
                        <a:spcAft>
                          <a:spcPts val="0"/>
                        </a:spcAft>
                      </a:pPr>
                      <a:r>
                        <a:rPr lang="en-US" sz="1000" b="1" kern="1200">
                          <a:solidFill>
                            <a:schemeClr val="bg1"/>
                          </a:solidFill>
                          <a:effectLst/>
                        </a:rPr>
                        <a:t>Country </a:t>
                      </a:r>
                      <a:endParaRPr lang="en-GB" sz="1000" b="1" kern="1200">
                        <a:solidFill>
                          <a:schemeClr val="bg1"/>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World bank ranking</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Area (sq km)</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Total population (2022)</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GDP (PPP)</a:t>
                      </a:r>
                      <a:endParaRPr lang="en-GB" sz="1000" b="1" kern="1200">
                        <a:solidFill>
                          <a:schemeClr val="tx1">
                            <a:lumMod val="75000"/>
                            <a:lumOff val="25000"/>
                          </a:schemeClr>
                        </a:solidFill>
                        <a:effectLst/>
                      </a:endParaRPr>
                    </a:p>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 billion)</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Total health expenditures</a:t>
                      </a:r>
                    </a:p>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 (% of GDP)</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algn="ctr"/>
                      <a:r>
                        <a:rPr lang="en-US" sz="1000" b="1" kern="1200">
                          <a:solidFill>
                            <a:schemeClr val="tx1">
                              <a:lumMod val="75000"/>
                              <a:lumOff val="25000"/>
                            </a:schemeClr>
                          </a:solidFill>
                          <a:effectLst/>
                        </a:rPr>
                        <a:t>Total Health Spending per person</a:t>
                      </a:r>
                      <a:endParaRPr lang="en-US" sz="1000" b="1" kern="1200">
                        <a:solidFill>
                          <a:schemeClr val="tx1">
                            <a:lumMod val="75000"/>
                            <a:lumOff val="25000"/>
                          </a:schemeClr>
                        </a:solidFill>
                        <a:effectLst/>
                        <a:latin typeface="+mj-lt"/>
                        <a:ea typeface="+mn-ea"/>
                        <a:cs typeface="+mn-cs"/>
                      </a:endParaRPr>
                    </a:p>
                  </a:txBody>
                  <a:tcPr marL="45720" marR="45720" marT="18288" marB="18288" anchor="ctr"/>
                </a:tc>
                <a:tc>
                  <a:txBody>
                    <a:bodyPr/>
                    <a:lstStyle/>
                    <a:p>
                      <a:pPr algn="ctr" fontAlgn="b"/>
                      <a:r>
                        <a:rPr lang="en-US" sz="1000" b="1" kern="1200">
                          <a:solidFill>
                            <a:schemeClr val="tx1">
                              <a:lumMod val="75000"/>
                              <a:lumOff val="25000"/>
                            </a:schemeClr>
                          </a:solidFill>
                          <a:effectLst/>
                        </a:rPr>
                        <a:t>Government Health Spending per person</a:t>
                      </a:r>
                      <a:endParaRPr lang="en-US" sz="1000" b="1" kern="1200">
                        <a:solidFill>
                          <a:schemeClr val="tx1">
                            <a:lumMod val="75000"/>
                            <a:lumOff val="25000"/>
                          </a:schemeClr>
                        </a:solidFill>
                        <a:effectLst/>
                        <a:latin typeface="+mj-lt"/>
                        <a:ea typeface="+mn-ea"/>
                        <a:cs typeface="+mn-cs"/>
                      </a:endParaRPr>
                    </a:p>
                  </a:txBody>
                  <a:tcPr marL="45720" marR="45720" marT="18288" marB="18288" anchor="ctr"/>
                </a:tc>
                <a:tc>
                  <a:txBody>
                    <a:bodyPr/>
                    <a:lstStyle/>
                    <a:p>
                      <a:pPr algn="ctr" fontAlgn="b"/>
                      <a:r>
                        <a:rPr lang="en-US" sz="1000" b="1" kern="1200">
                          <a:solidFill>
                            <a:schemeClr val="tx1">
                              <a:lumMod val="75000"/>
                              <a:lumOff val="25000"/>
                            </a:schemeClr>
                          </a:solidFill>
                          <a:effectLst/>
                        </a:rPr>
                        <a:t>Out-of-pocket Health Spending per person</a:t>
                      </a:r>
                      <a:endParaRPr lang="en-US" sz="1000" b="1" kern="1200">
                        <a:solidFill>
                          <a:schemeClr val="tx1">
                            <a:lumMod val="75000"/>
                            <a:lumOff val="25000"/>
                          </a:schemeClr>
                        </a:solidFill>
                        <a:effectLst/>
                        <a:latin typeface="+mj-lt"/>
                        <a:ea typeface="+mn-ea"/>
                        <a:cs typeface="+mn-cs"/>
                      </a:endParaRPr>
                    </a:p>
                  </a:txBody>
                  <a:tcPr marL="45720" marR="45720" marT="18288" marB="18288" anchor="ctr"/>
                </a:tc>
                <a:extLst>
                  <a:ext uri="{0D108BD9-81ED-4DB2-BD59-A6C34878D82A}">
                    <a16:rowId xmlns:a16="http://schemas.microsoft.com/office/drawing/2014/main" val="4032598603"/>
                  </a:ext>
                </a:extLst>
              </a:tr>
              <a:tr h="168439">
                <a:tc>
                  <a:txBody>
                    <a:bodyPr/>
                    <a:lstStyle/>
                    <a:p>
                      <a:pPr marL="0" marR="0">
                        <a:spcBef>
                          <a:spcPts val="0"/>
                        </a:spcBef>
                        <a:spcAft>
                          <a:spcPts val="0"/>
                        </a:spcAft>
                      </a:pPr>
                      <a:r>
                        <a:rPr lang="en-US" sz="1000">
                          <a:solidFill>
                            <a:schemeClr val="tx1">
                              <a:lumMod val="75000"/>
                              <a:lumOff val="25000"/>
                            </a:schemeClr>
                          </a:solidFill>
                          <a:effectLst/>
                        </a:rPr>
                        <a:t>Andorra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indent="85725" algn="l"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468</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85,560</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3.3</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6.7</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2875</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1993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358</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1359232008"/>
                  </a:ext>
                </a:extLst>
              </a:tr>
              <a:tr h="168439">
                <a:tc>
                  <a:txBody>
                    <a:bodyPr/>
                    <a:lstStyle/>
                    <a:p>
                      <a:pPr marL="0" marR="0">
                        <a:spcBef>
                          <a:spcPts val="0"/>
                        </a:spcBef>
                        <a:spcAft>
                          <a:spcPts val="0"/>
                        </a:spcAft>
                      </a:pPr>
                      <a:r>
                        <a:rPr lang="en-ZA" sz="1000">
                          <a:solidFill>
                            <a:schemeClr val="tx1">
                              <a:lumMod val="75000"/>
                              <a:lumOff val="25000"/>
                            </a:schemeClr>
                          </a:solidFill>
                          <a:effectLst/>
                        </a:rPr>
                        <a:t>Austria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indent="85725" algn="l"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83,871</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8,913,088</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523.3</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10.4</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5721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4361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907</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1026649586"/>
                  </a:ext>
                </a:extLst>
              </a:tr>
              <a:tr h="199487">
                <a:tc>
                  <a:txBody>
                    <a:bodyPr/>
                    <a:lstStyle/>
                    <a:p>
                      <a:pPr marL="0" marR="0">
                        <a:spcBef>
                          <a:spcPts val="0"/>
                        </a:spcBef>
                        <a:spcAft>
                          <a:spcPts val="0"/>
                        </a:spcAft>
                      </a:pPr>
                      <a:r>
                        <a:rPr lang="en-ZA" sz="1000">
                          <a:solidFill>
                            <a:schemeClr val="tx1">
                              <a:lumMod val="75000"/>
                              <a:lumOff val="25000"/>
                            </a:schemeClr>
                          </a:solidFill>
                          <a:effectLst/>
                        </a:rPr>
                        <a:t>Belgium</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indent="85725" algn="l"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30,528</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11,847,338</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682.9</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10.7</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5088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3998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848</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556839665"/>
                  </a:ext>
                </a:extLst>
              </a:tr>
              <a:tr h="168439">
                <a:tc>
                  <a:txBody>
                    <a:bodyPr/>
                    <a:lstStyle/>
                    <a:p>
                      <a:pPr marL="0" marR="0">
                        <a:spcBef>
                          <a:spcPts val="0"/>
                        </a:spcBef>
                        <a:spcAft>
                          <a:spcPts val="0"/>
                        </a:spcAft>
                      </a:pPr>
                      <a:r>
                        <a:rPr lang="en-ZA" sz="1000">
                          <a:solidFill>
                            <a:schemeClr val="tx1">
                              <a:lumMod val="75000"/>
                              <a:lumOff val="25000"/>
                            </a:schemeClr>
                          </a:solidFill>
                          <a:effectLst/>
                        </a:rPr>
                        <a:t>Denmark</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indent="85725" algn="l"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43,094</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5,920,767</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378.6</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10</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6300</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5392</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767</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866436107"/>
                  </a:ext>
                </a:extLst>
              </a:tr>
              <a:tr h="168439">
                <a:tc>
                  <a:txBody>
                    <a:bodyPr/>
                    <a:lstStyle/>
                    <a:p>
                      <a:pPr marL="0" marR="0">
                        <a:spcBef>
                          <a:spcPts val="0"/>
                        </a:spcBef>
                        <a:spcAft>
                          <a:spcPts val="0"/>
                        </a:spcAft>
                      </a:pPr>
                      <a:r>
                        <a:rPr lang="en-ZA" sz="1000">
                          <a:solidFill>
                            <a:schemeClr val="tx1">
                              <a:lumMod val="75000"/>
                              <a:lumOff val="25000"/>
                            </a:schemeClr>
                          </a:solidFill>
                          <a:effectLst/>
                        </a:rPr>
                        <a:t>Finland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indent="85725" algn="l"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357,022</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5,601,547</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304.8</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9.2</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4553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3666</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755</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251837373"/>
                  </a:ext>
                </a:extLst>
              </a:tr>
              <a:tr h="168439">
                <a:tc>
                  <a:txBody>
                    <a:bodyPr/>
                    <a:lstStyle/>
                    <a:p>
                      <a:pPr marL="0" marR="0">
                        <a:spcBef>
                          <a:spcPts val="0"/>
                        </a:spcBef>
                        <a:spcAft>
                          <a:spcPts val="0"/>
                        </a:spcAft>
                      </a:pPr>
                      <a:r>
                        <a:rPr lang="en-ZA" sz="1000">
                          <a:solidFill>
                            <a:schemeClr val="tx1">
                              <a:lumMod val="75000"/>
                              <a:lumOff val="25000"/>
                            </a:schemeClr>
                          </a:solidFill>
                          <a:effectLst/>
                        </a:rPr>
                        <a:t>France</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643,801</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68,305,148</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3424.2</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11.1</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4838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3629</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403</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4148336489"/>
                  </a:ext>
                </a:extLst>
              </a:tr>
              <a:tr h="168439">
                <a:tc>
                  <a:txBody>
                    <a:bodyPr/>
                    <a:lstStyle/>
                    <a:p>
                      <a:pPr marL="0" marR="0">
                        <a:spcBef>
                          <a:spcPts val="0"/>
                        </a:spcBef>
                        <a:spcAft>
                          <a:spcPts val="0"/>
                        </a:spcAft>
                      </a:pPr>
                      <a:r>
                        <a:rPr lang="en-ZA" sz="1000">
                          <a:solidFill>
                            <a:schemeClr val="tx1">
                              <a:lumMod val="75000"/>
                              <a:lumOff val="25000"/>
                            </a:schemeClr>
                          </a:solidFill>
                          <a:effectLst/>
                        </a:rPr>
                        <a:t>Germany</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indent="85725" algn="l"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357,022</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84,316,622</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4815.5</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11.7</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5838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4701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627</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584713390"/>
                  </a:ext>
                </a:extLst>
              </a:tr>
              <a:tr h="168439">
                <a:tc>
                  <a:txBody>
                    <a:bodyPr/>
                    <a:lstStyle/>
                    <a:p>
                      <a:pPr marL="0" marR="0">
                        <a:spcBef>
                          <a:spcPts val="0"/>
                        </a:spcBef>
                        <a:spcAft>
                          <a:spcPts val="0"/>
                        </a:spcAft>
                      </a:pPr>
                      <a:r>
                        <a:rPr lang="en-ZA" sz="1000">
                          <a:solidFill>
                            <a:schemeClr val="tx1">
                              <a:lumMod val="75000"/>
                              <a:lumOff val="25000"/>
                            </a:schemeClr>
                          </a:solidFill>
                          <a:effectLst/>
                        </a:rPr>
                        <a:t>Greece</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131,957</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10,533,871</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333.7</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7.8</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1599</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909</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514</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290162626"/>
                  </a:ext>
                </a:extLst>
              </a:tr>
              <a:tr h="168439">
                <a:tc>
                  <a:txBody>
                    <a:bodyPr/>
                    <a:lstStyle/>
                    <a:p>
                      <a:pPr marL="0" marR="0">
                        <a:spcBef>
                          <a:spcPts val="0"/>
                        </a:spcBef>
                        <a:spcAft>
                          <a:spcPts val="0"/>
                        </a:spcAft>
                      </a:pPr>
                      <a:r>
                        <a:rPr lang="en-ZA" sz="1000">
                          <a:solidFill>
                            <a:schemeClr val="tx1">
                              <a:lumMod val="75000"/>
                              <a:lumOff val="25000"/>
                            </a:schemeClr>
                          </a:solidFill>
                          <a:effectLst/>
                        </a:rPr>
                        <a:t>Iceland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572</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357,603</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21.5</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8.6</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5670</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4779</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800</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919817351"/>
                  </a:ext>
                </a:extLst>
              </a:tr>
              <a:tr h="168439">
                <a:tc>
                  <a:txBody>
                    <a:bodyPr/>
                    <a:lstStyle/>
                    <a:p>
                      <a:pPr marL="0" marR="0">
                        <a:spcBef>
                          <a:spcPts val="0"/>
                        </a:spcBef>
                        <a:spcAft>
                          <a:spcPts val="0"/>
                        </a:spcAft>
                      </a:pPr>
                      <a:r>
                        <a:rPr lang="en-ZA" sz="1000">
                          <a:solidFill>
                            <a:schemeClr val="tx1">
                              <a:lumMod val="75000"/>
                              <a:lumOff val="25000"/>
                            </a:schemeClr>
                          </a:solidFill>
                          <a:effectLst/>
                        </a:rPr>
                        <a:t>Ireland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indent="85725" algn="l"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70,723</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5,275,004</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535.3</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6.7</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6128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4690</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637</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4191025403"/>
                  </a:ext>
                </a:extLst>
              </a:tr>
              <a:tr h="168439">
                <a:tc>
                  <a:txBody>
                    <a:bodyPr/>
                    <a:lstStyle/>
                    <a:p>
                      <a:pPr marL="0" marR="0">
                        <a:spcBef>
                          <a:spcPts val="0"/>
                        </a:spcBef>
                        <a:spcAft>
                          <a:spcPts val="0"/>
                        </a:spcAft>
                      </a:pPr>
                      <a:r>
                        <a:rPr lang="en-ZA" sz="1000">
                          <a:solidFill>
                            <a:schemeClr val="tx1">
                              <a:lumMod val="75000"/>
                              <a:lumOff val="25000"/>
                            </a:schemeClr>
                          </a:solidFill>
                          <a:effectLst/>
                        </a:rPr>
                        <a:t>Israel</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20,770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8,914,885</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409.4</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7.5</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3259</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2241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627</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4189060127"/>
                  </a:ext>
                </a:extLst>
              </a:tr>
              <a:tr h="168439">
                <a:tc>
                  <a:txBody>
                    <a:bodyPr/>
                    <a:lstStyle/>
                    <a:p>
                      <a:pPr marL="0" marR="0">
                        <a:spcBef>
                          <a:spcPts val="0"/>
                        </a:spcBef>
                        <a:spcAft>
                          <a:spcPts val="0"/>
                        </a:spcAft>
                      </a:pPr>
                      <a:r>
                        <a:rPr lang="en-ZA" sz="1000">
                          <a:solidFill>
                            <a:schemeClr val="tx1">
                              <a:lumMod val="75000"/>
                              <a:lumOff val="25000"/>
                            </a:schemeClr>
                          </a:solidFill>
                          <a:effectLst/>
                        </a:rPr>
                        <a:t>Italy</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2,586</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61,095,551</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2713.3</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8.7</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3205</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2491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640</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153569623"/>
                  </a:ext>
                </a:extLst>
              </a:tr>
              <a:tr h="168439">
                <a:tc>
                  <a:txBody>
                    <a:bodyPr/>
                    <a:lstStyle/>
                    <a:p>
                      <a:pPr marL="0" marR="0">
                        <a:spcBef>
                          <a:spcPts val="0"/>
                        </a:spcBef>
                        <a:spcAft>
                          <a:spcPts val="0"/>
                        </a:spcAft>
                      </a:pPr>
                      <a:r>
                        <a:rPr lang="en-ZA" sz="1000">
                          <a:solidFill>
                            <a:schemeClr val="tx1">
                              <a:lumMod val="75000"/>
                              <a:lumOff val="25000"/>
                            </a:schemeClr>
                          </a:solidFill>
                          <a:effectLst/>
                        </a:rPr>
                        <a:t>Liechtenstein</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160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39,711</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5.0</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NA</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104128235"/>
                  </a:ext>
                </a:extLst>
              </a:tr>
              <a:tr h="168439">
                <a:tc>
                  <a:txBody>
                    <a:bodyPr/>
                    <a:lstStyle/>
                    <a:p>
                      <a:pPr marL="0" marR="0">
                        <a:spcBef>
                          <a:spcPts val="0"/>
                        </a:spcBef>
                        <a:spcAft>
                          <a:spcPts val="0"/>
                        </a:spcAft>
                      </a:pPr>
                      <a:r>
                        <a:rPr lang="en-ZA" sz="1000">
                          <a:solidFill>
                            <a:schemeClr val="tx1">
                              <a:lumMod val="75000"/>
                              <a:lumOff val="25000"/>
                            </a:schemeClr>
                          </a:solidFill>
                          <a:effectLst/>
                        </a:rPr>
                        <a:t>Luxembourg</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2,586</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650,364</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86.1</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5.4</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6782</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5976</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609</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1930981535"/>
                  </a:ext>
                </a:extLst>
              </a:tr>
              <a:tr h="168439">
                <a:tc>
                  <a:txBody>
                    <a:bodyPr/>
                    <a:lstStyle/>
                    <a:p>
                      <a:pPr marL="0" marR="0">
                        <a:spcBef>
                          <a:spcPts val="0"/>
                        </a:spcBef>
                        <a:spcAft>
                          <a:spcPts val="0"/>
                        </a:spcAft>
                      </a:pPr>
                      <a:r>
                        <a:rPr lang="en-ZA" sz="1000">
                          <a:solidFill>
                            <a:schemeClr val="tx1">
                              <a:lumMod val="75000"/>
                              <a:lumOff val="25000"/>
                            </a:schemeClr>
                          </a:solidFill>
                          <a:effectLst/>
                        </a:rPr>
                        <a:t>Malta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316</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464,186</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25.2</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8.2</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3553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2470</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1013</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617047141"/>
                  </a:ext>
                </a:extLst>
              </a:tr>
              <a:tr h="168439">
                <a:tc>
                  <a:txBody>
                    <a:bodyPr/>
                    <a:lstStyle/>
                    <a:p>
                      <a:pPr marL="0" marR="0">
                        <a:spcBef>
                          <a:spcPts val="0"/>
                        </a:spcBef>
                        <a:spcAft>
                          <a:spcPts val="0"/>
                        </a:spcAft>
                      </a:pPr>
                      <a:r>
                        <a:rPr lang="en-ZA" sz="1000">
                          <a:solidFill>
                            <a:schemeClr val="tx1">
                              <a:lumMod val="75000"/>
                              <a:lumOff val="25000"/>
                            </a:schemeClr>
                          </a:solidFill>
                          <a:effectLst/>
                        </a:rPr>
                        <a:t>Netherlands</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41,543</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17,400,824</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1118.1</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10.1</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5621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3798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535</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439605970"/>
                  </a:ext>
                </a:extLst>
              </a:tr>
              <a:tr h="168439">
                <a:tc>
                  <a:txBody>
                    <a:bodyPr/>
                    <a:lstStyle/>
                    <a:p>
                      <a:pPr marL="0" marR="0">
                        <a:spcBef>
                          <a:spcPts val="0"/>
                        </a:spcBef>
                        <a:spcAft>
                          <a:spcPts val="0"/>
                        </a:spcAft>
                      </a:pPr>
                      <a:r>
                        <a:rPr lang="en-ZA" sz="1000">
                          <a:solidFill>
                            <a:schemeClr val="tx1">
                              <a:lumMod val="75000"/>
                              <a:lumOff val="25000"/>
                            </a:schemeClr>
                          </a:solidFill>
                          <a:effectLst/>
                        </a:rPr>
                        <a:t>Norway</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323,802</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5,553,840</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428.3</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10.5</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7254</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6300</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929</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897193358"/>
                  </a:ext>
                </a:extLst>
              </a:tr>
              <a:tr h="168439">
                <a:tc>
                  <a:txBody>
                    <a:bodyPr/>
                    <a:lstStyle/>
                    <a:p>
                      <a:pPr marL="0" marR="0">
                        <a:spcBef>
                          <a:spcPts val="0"/>
                        </a:spcBef>
                        <a:spcAft>
                          <a:spcPts val="0"/>
                        </a:spcAft>
                      </a:pPr>
                      <a:r>
                        <a:rPr lang="en-ZA" sz="1000">
                          <a:solidFill>
                            <a:schemeClr val="tx1">
                              <a:lumMod val="75000"/>
                              <a:lumOff val="25000"/>
                            </a:schemeClr>
                          </a:solidFill>
                          <a:effectLst/>
                        </a:rPr>
                        <a:t>Portugal</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450,295</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10,242,081</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369.6</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9.5</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2230</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1446</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589</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111873899"/>
                  </a:ext>
                </a:extLst>
              </a:tr>
              <a:tr h="168439">
                <a:tc>
                  <a:txBody>
                    <a:bodyPr/>
                    <a:lstStyle/>
                    <a:p>
                      <a:pPr marL="0" marR="0">
                        <a:spcBef>
                          <a:spcPts val="0"/>
                        </a:spcBef>
                        <a:spcAft>
                          <a:spcPts val="0"/>
                        </a:spcAft>
                      </a:pPr>
                      <a:r>
                        <a:rPr lang="en-ZA" sz="1000">
                          <a:solidFill>
                            <a:schemeClr val="tx1">
                              <a:lumMod val="75000"/>
                              <a:lumOff val="25000"/>
                            </a:schemeClr>
                          </a:solidFill>
                          <a:effectLst/>
                        </a:rPr>
                        <a:t>Spain</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505,370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47,163,418</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1929.8</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9.1</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3001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2246</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556</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032984050"/>
                  </a:ext>
                </a:extLst>
              </a:tr>
              <a:tr h="168439">
                <a:tc>
                  <a:txBody>
                    <a:bodyPr/>
                    <a:lstStyle/>
                    <a:p>
                      <a:pPr marL="0" marR="0">
                        <a:spcBef>
                          <a:spcPts val="0"/>
                        </a:spcBef>
                        <a:spcAft>
                          <a:spcPts val="0"/>
                        </a:spcAft>
                      </a:pPr>
                      <a:r>
                        <a:rPr lang="en-ZA" sz="1000">
                          <a:solidFill>
                            <a:schemeClr val="tx1">
                              <a:lumMod val="75000"/>
                              <a:lumOff val="25000"/>
                            </a:schemeClr>
                          </a:solidFill>
                          <a:effectLst/>
                        </a:rPr>
                        <a:t>Sweden</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450,295</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10,483,647</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617.9</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10.9</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5851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5046</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740</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963506717"/>
                  </a:ext>
                </a:extLst>
              </a:tr>
              <a:tr h="168439">
                <a:tc>
                  <a:txBody>
                    <a:bodyPr/>
                    <a:lstStyle/>
                    <a:p>
                      <a:pPr marL="0" marR="0">
                        <a:spcBef>
                          <a:spcPts val="0"/>
                        </a:spcBef>
                        <a:spcAft>
                          <a:spcPts val="0"/>
                        </a:spcAft>
                      </a:pPr>
                      <a:r>
                        <a:rPr lang="en-ZA" sz="1000">
                          <a:solidFill>
                            <a:schemeClr val="tx1">
                              <a:lumMod val="75000"/>
                              <a:lumOff val="25000"/>
                            </a:schemeClr>
                          </a:solidFill>
                          <a:effectLst/>
                        </a:rPr>
                        <a:t>Switzerland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41,277</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8,508,698</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672.5</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11.3</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9801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3290</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2532</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992383790"/>
                  </a:ext>
                </a:extLst>
              </a:tr>
              <a:tr h="168439">
                <a:tc>
                  <a:txBody>
                    <a:bodyPr/>
                    <a:lstStyle/>
                    <a:p>
                      <a:pPr marL="0" marR="0">
                        <a:spcBef>
                          <a:spcPts val="0"/>
                        </a:spcBef>
                        <a:spcAft>
                          <a:spcPts val="0"/>
                        </a:spcAft>
                      </a:pPr>
                      <a:r>
                        <a:rPr lang="en-ZA" sz="1000">
                          <a:solidFill>
                            <a:schemeClr val="tx1">
                              <a:lumMod val="75000"/>
                              <a:lumOff val="25000"/>
                            </a:schemeClr>
                          </a:solidFill>
                          <a:effectLst/>
                        </a:rPr>
                        <a:t>United Kingdom</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lvl="0" indent="85725"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lumMod val="85000"/>
                              <a:lumOff val="15000"/>
                            </a:schemeClr>
                          </a:solidFill>
                          <a:effectLst/>
                        </a:rPr>
                        <a:t>High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ct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243,610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67,791,400</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3344.5</a:t>
                      </a:r>
                      <a:endParaRPr lang="en-CA" sz="1000" b="0" i="0" u="none" strike="noStrike">
                        <a:solidFill>
                          <a:srgbClr val="000000"/>
                        </a:solidFill>
                        <a:effectLst/>
                        <a:latin typeface="+mj-lt"/>
                      </a:endParaRPr>
                    </a:p>
                  </a:txBody>
                  <a:tcPr marL="4763" marR="4763" marT="4763" marB="0" anchor="b"/>
                </a:tc>
                <a:tc>
                  <a:txBody>
                    <a:bodyPr/>
                    <a:lstStyle/>
                    <a:p>
                      <a:pPr algn="ctr" fontAlgn="b"/>
                      <a:r>
                        <a:rPr lang="en-CA" sz="1000" b="0" u="none" strike="noStrike">
                          <a:solidFill>
                            <a:srgbClr val="000000"/>
                          </a:solidFill>
                          <a:effectLst/>
                        </a:rPr>
                        <a:t>10.2</a:t>
                      </a:r>
                      <a:endParaRPr lang="en-CA" sz="1000" b="0" i="0" u="none" strike="noStrike">
                        <a:solidFill>
                          <a:srgbClr val="000000"/>
                        </a:solidFill>
                        <a:effectLst/>
                        <a:latin typeface="+mj-lt"/>
                      </a:endParaRPr>
                    </a:p>
                  </a:txBody>
                  <a:tcPr marL="0" marR="0" marT="0" marB="0" anchor="b"/>
                </a:tc>
                <a:tc>
                  <a:txBody>
                    <a:bodyPr/>
                    <a:lstStyle/>
                    <a:p>
                      <a:pPr algn="ctr" fontAlgn="b"/>
                      <a:r>
                        <a:rPr lang="en-CA" sz="1000" b="0" u="none" strike="noStrike" kern="1200">
                          <a:solidFill>
                            <a:srgbClr val="000000"/>
                          </a:solidFill>
                          <a:effectLst/>
                        </a:rPr>
                        <a:t>4903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4093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625</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824329629"/>
                  </a:ext>
                </a:extLst>
              </a:tr>
            </a:tbl>
          </a:graphicData>
        </a:graphic>
      </p:graphicFrame>
      <p:sp>
        <p:nvSpPr>
          <p:cNvPr id="11" name="TextBox 10"/>
          <p:cNvSpPr txBox="1"/>
          <p:nvPr/>
        </p:nvSpPr>
        <p:spPr>
          <a:xfrm>
            <a:off x="1370655" y="5384670"/>
            <a:ext cx="2045870" cy="246221"/>
          </a:xfrm>
          <a:prstGeom prst="rect">
            <a:avLst/>
          </a:prstGeom>
          <a:noFill/>
        </p:spPr>
        <p:txBody>
          <a:bodyPr wrap="square" rtlCol="0">
            <a:spAutoFit/>
          </a:bodyPr>
          <a:lstStyle/>
          <a:p>
            <a:r>
              <a:rPr lang="en-US" sz="1000">
                <a:latin typeface="+mj-lt"/>
              </a:rPr>
              <a:t>‘ – ’ : data not reported/unavailable</a:t>
            </a:r>
          </a:p>
        </p:txBody>
      </p:sp>
      <p:sp>
        <p:nvSpPr>
          <p:cNvPr id="2" name="Title 1">
            <a:extLst>
              <a:ext uri="{FF2B5EF4-FFF2-40B4-BE49-F238E27FC236}">
                <a16:creationId xmlns:a16="http://schemas.microsoft.com/office/drawing/2014/main" id="{6EB6C363-0C19-90A3-1CD8-0B391F1089DE}"/>
              </a:ext>
            </a:extLst>
          </p:cNvPr>
          <p:cNvSpPr>
            <a:spLocks noGrp="1"/>
          </p:cNvSpPr>
          <p:nvPr>
            <p:ph type="title"/>
          </p:nvPr>
        </p:nvSpPr>
        <p:spPr/>
        <p:txBody>
          <a:bodyPr>
            <a:normAutofit/>
          </a:bodyPr>
          <a:lstStyle/>
          <a:p>
            <a:r>
              <a:rPr lang="en-US"/>
              <a:t>Demographics</a:t>
            </a:r>
          </a:p>
        </p:txBody>
      </p:sp>
      <p:sp>
        <p:nvSpPr>
          <p:cNvPr id="4" name="Date Placeholder 3">
            <a:extLst>
              <a:ext uri="{FF2B5EF4-FFF2-40B4-BE49-F238E27FC236}">
                <a16:creationId xmlns:a16="http://schemas.microsoft.com/office/drawing/2014/main" id="{233F323E-F770-A198-039D-6892DC03883C}"/>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5" name="Footer Placeholder 4">
            <a:extLst>
              <a:ext uri="{FF2B5EF4-FFF2-40B4-BE49-F238E27FC236}">
                <a16:creationId xmlns:a16="http://schemas.microsoft.com/office/drawing/2014/main" id="{6DF0FEC9-CE7A-D708-71BA-EAAA651C0649}"/>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7588361B-956E-7FB6-4B84-BFD6F07AD102}"/>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12</a:t>
            </a:fld>
            <a:endParaRPr lang="en-US"/>
          </a:p>
        </p:txBody>
      </p:sp>
    </p:spTree>
    <p:extLst>
      <p:ext uri="{BB962C8B-B14F-4D97-AF65-F5344CB8AC3E}">
        <p14:creationId xmlns:p14="http://schemas.microsoft.com/office/powerpoint/2010/main" val="4236023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53389" y="5119741"/>
            <a:ext cx="7545261" cy="58631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Abbreviations: CKD (Chronic Kidney Disease), DALYS (disability-adjusted life years), BP (blood pressure), CI (confidence interval)</a:t>
            </a:r>
          </a:p>
          <a:p>
            <a:pPr lvl="0">
              <a:lnSpc>
                <a:spcPct val="107000"/>
              </a:lnSpc>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Data source: GBD study database (</a:t>
            </a:r>
            <a:r>
              <a:rPr lang="en-US" sz="1000">
                <a:latin typeface="+mj-lt"/>
                <a:hlinkClick r:id="rId2"/>
              </a:rPr>
              <a:t>http://www.healthdata.org/gbd</a:t>
            </a:r>
            <a:r>
              <a:rPr lang="en-US" sz="1000">
                <a:latin typeface="+mj-lt"/>
              </a:rPr>
              <a:t>)</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WHO data observatory</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a:t>
            </a:r>
            <a:r>
              <a:rPr lang="en-US" sz="1000">
                <a:latin typeface="+mj-lt"/>
                <a:hlinkClick r:id="rId3"/>
              </a:rPr>
              <a:t>https://www.who.int/gho/en/</a:t>
            </a:r>
            <a:r>
              <a:rPr lang="en-US" sz="1000">
                <a:latin typeface="+mj-lt"/>
              </a:rPr>
              <a:t>)</a:t>
            </a:r>
          </a:p>
          <a:p>
            <a:pPr>
              <a:lnSpc>
                <a:spcPct val="107000"/>
              </a:lnSpc>
              <a:defRPr/>
            </a:pPr>
            <a:r>
              <a:rPr lang="en-US" sz="1000">
                <a:latin typeface="+mj-lt"/>
              </a:rPr>
              <a:t>‘ – ’ : data not reported/unavailable</a:t>
            </a:r>
          </a:p>
        </p:txBody>
      </p:sp>
      <p:graphicFrame>
        <p:nvGraphicFramePr>
          <p:cNvPr id="3" name="Table 2"/>
          <p:cNvGraphicFramePr>
            <a:graphicFrameLocks noGrp="1"/>
          </p:cNvGraphicFramePr>
          <p:nvPr>
            <p:extLst>
              <p:ext uri="{D42A27DB-BD31-4B8C-83A1-F6EECF244321}">
                <p14:modId xmlns:p14="http://schemas.microsoft.com/office/powerpoint/2010/main" val="3337339564"/>
              </p:ext>
            </p:extLst>
          </p:nvPr>
        </p:nvGraphicFramePr>
        <p:xfrm>
          <a:off x="2053389" y="1114230"/>
          <a:ext cx="7235797" cy="3884234"/>
        </p:xfrm>
        <a:graphic>
          <a:graphicData uri="http://schemas.openxmlformats.org/drawingml/2006/table">
            <a:tbl>
              <a:tblPr firstRow="1" firstCol="1" bandRow="1">
                <a:tableStyleId>{F5AB1C69-6EDB-4FF4-983F-18BD219EF322}</a:tableStyleId>
              </a:tblPr>
              <a:tblGrid>
                <a:gridCol w="1106906">
                  <a:extLst>
                    <a:ext uri="{9D8B030D-6E8A-4147-A177-3AD203B41FA5}">
                      <a16:colId xmlns:a16="http://schemas.microsoft.com/office/drawing/2014/main" val="4132852929"/>
                    </a:ext>
                  </a:extLst>
                </a:gridCol>
                <a:gridCol w="1042737">
                  <a:extLst>
                    <a:ext uri="{9D8B030D-6E8A-4147-A177-3AD203B41FA5}">
                      <a16:colId xmlns:a16="http://schemas.microsoft.com/office/drawing/2014/main" val="1530359545"/>
                    </a:ext>
                  </a:extLst>
                </a:gridCol>
                <a:gridCol w="1066800">
                  <a:extLst>
                    <a:ext uri="{9D8B030D-6E8A-4147-A177-3AD203B41FA5}">
                      <a16:colId xmlns:a16="http://schemas.microsoft.com/office/drawing/2014/main" val="1068456823"/>
                    </a:ext>
                  </a:extLst>
                </a:gridCol>
                <a:gridCol w="1195136">
                  <a:extLst>
                    <a:ext uri="{9D8B030D-6E8A-4147-A177-3AD203B41FA5}">
                      <a16:colId xmlns:a16="http://schemas.microsoft.com/office/drawing/2014/main" val="1862606435"/>
                    </a:ext>
                  </a:extLst>
                </a:gridCol>
                <a:gridCol w="914400">
                  <a:extLst>
                    <a:ext uri="{9D8B030D-6E8A-4147-A177-3AD203B41FA5}">
                      <a16:colId xmlns:a16="http://schemas.microsoft.com/office/drawing/2014/main" val="1667131172"/>
                    </a:ext>
                  </a:extLst>
                </a:gridCol>
                <a:gridCol w="973914">
                  <a:extLst>
                    <a:ext uri="{9D8B030D-6E8A-4147-A177-3AD203B41FA5}">
                      <a16:colId xmlns:a16="http://schemas.microsoft.com/office/drawing/2014/main" val="2866304693"/>
                    </a:ext>
                  </a:extLst>
                </a:gridCol>
                <a:gridCol w="935904">
                  <a:extLst>
                    <a:ext uri="{9D8B030D-6E8A-4147-A177-3AD203B41FA5}">
                      <a16:colId xmlns:a16="http://schemas.microsoft.com/office/drawing/2014/main" val="294746148"/>
                    </a:ext>
                  </a:extLst>
                </a:gridCol>
              </a:tblGrid>
              <a:tr h="458878">
                <a:tc>
                  <a:txBody>
                    <a:bodyPr/>
                    <a:lstStyle/>
                    <a:p>
                      <a:pPr marL="0" marR="0" algn="ctr">
                        <a:lnSpc>
                          <a:spcPct val="106000"/>
                        </a:lnSpc>
                        <a:spcBef>
                          <a:spcPts val="0"/>
                        </a:spcBef>
                        <a:spcAft>
                          <a:spcPts val="0"/>
                        </a:spcAft>
                      </a:pPr>
                      <a:r>
                        <a:rPr lang="en-US" sz="1000" b="1" kern="1200">
                          <a:solidFill>
                            <a:srgbClr val="FFFFFF"/>
                          </a:solidFill>
                          <a:effectLst/>
                        </a:rPr>
                        <a:t>Country </a:t>
                      </a:r>
                      <a:endParaRPr lang="en-GB" sz="1000">
                        <a:effectLst/>
                        <a:latin typeface="+mj-lt"/>
                        <a:ea typeface="Calibri" panose="020F0502020204030204" pitchFamily="34" charset="0"/>
                        <a:cs typeface="Times New Roman" panose="02020603050405020304" pitchFamily="18" charset="0"/>
                      </a:endParaRPr>
                    </a:p>
                  </a:txBody>
                  <a:tcPr marL="18597" marR="18597" marT="6487" marB="0" anchor="ctr"/>
                </a:tc>
                <a:tc>
                  <a:txBody>
                    <a:bodyPr/>
                    <a:lstStyle/>
                    <a:p>
                      <a:pPr marL="0" marR="0" algn="ctr">
                        <a:lnSpc>
                          <a:spcPct val="106000"/>
                        </a:lnSpc>
                        <a:spcBef>
                          <a:spcPts val="0"/>
                        </a:spcBef>
                        <a:spcAft>
                          <a:spcPts val="0"/>
                        </a:spcAft>
                      </a:pPr>
                      <a:r>
                        <a:rPr lang="en-US" sz="900" b="1" kern="1200">
                          <a:solidFill>
                            <a:srgbClr val="404040"/>
                          </a:solidFill>
                          <a:effectLst/>
                        </a:rPr>
                        <a:t>CKD Prevalence</a:t>
                      </a:r>
                      <a:endParaRPr lang="en-GB" sz="900">
                        <a:effectLst/>
                      </a:endParaRPr>
                    </a:p>
                    <a:p>
                      <a:pPr marL="0" marR="0" algn="ctr">
                        <a:lnSpc>
                          <a:spcPct val="106000"/>
                        </a:lnSpc>
                        <a:spcBef>
                          <a:spcPts val="0"/>
                        </a:spcBef>
                        <a:spcAft>
                          <a:spcPts val="0"/>
                        </a:spcAft>
                      </a:pPr>
                      <a:r>
                        <a:rPr lang="en-US" sz="900" b="1" kern="1200">
                          <a:solidFill>
                            <a:srgbClr val="404040"/>
                          </a:solidFill>
                          <a:effectLst/>
                        </a:rPr>
                        <a:t>% (95% CI)</a:t>
                      </a:r>
                      <a:endParaRPr lang="en-GB" sz="900">
                        <a:effectLst/>
                        <a:latin typeface="+mj-lt"/>
                        <a:ea typeface="Calibri" panose="020F0502020204030204" pitchFamily="34" charset="0"/>
                        <a:cs typeface="Times New Roman" panose="02020603050405020304" pitchFamily="18" charset="0"/>
                      </a:endParaRPr>
                    </a:p>
                  </a:txBody>
                  <a:tcPr marL="18597" marR="18597" marT="6487" marB="0" anchor="ctr"/>
                </a:tc>
                <a:tc>
                  <a:txBody>
                    <a:bodyPr/>
                    <a:lstStyle/>
                    <a:p>
                      <a:pPr marL="0" marR="0" algn="ctr">
                        <a:lnSpc>
                          <a:spcPct val="106000"/>
                        </a:lnSpc>
                        <a:spcBef>
                          <a:spcPts val="0"/>
                        </a:spcBef>
                        <a:spcAft>
                          <a:spcPts val="0"/>
                        </a:spcAft>
                      </a:pPr>
                      <a:r>
                        <a:rPr lang="en-US" sz="900" b="1" kern="1200">
                          <a:solidFill>
                            <a:srgbClr val="404040"/>
                          </a:solidFill>
                          <a:effectLst/>
                        </a:rPr>
                        <a:t>Death attributed to CKD</a:t>
                      </a:r>
                      <a:endParaRPr lang="en-GB" sz="900">
                        <a:effectLst/>
                      </a:endParaRPr>
                    </a:p>
                    <a:p>
                      <a:pPr marL="0" marR="0" algn="ctr">
                        <a:lnSpc>
                          <a:spcPct val="106000"/>
                        </a:lnSpc>
                        <a:spcBef>
                          <a:spcPts val="0"/>
                        </a:spcBef>
                        <a:spcAft>
                          <a:spcPts val="0"/>
                        </a:spcAft>
                      </a:pPr>
                      <a:r>
                        <a:rPr lang="en-US" sz="900" b="1" kern="1200">
                          <a:solidFill>
                            <a:srgbClr val="404040"/>
                          </a:solidFill>
                          <a:effectLst/>
                        </a:rPr>
                        <a:t>% (95% CI)</a:t>
                      </a:r>
                      <a:endParaRPr lang="en-GB" sz="900">
                        <a:effectLst/>
                        <a:latin typeface="+mj-lt"/>
                        <a:ea typeface="Calibri" panose="020F0502020204030204" pitchFamily="34" charset="0"/>
                        <a:cs typeface="Times New Roman" panose="02020603050405020304" pitchFamily="18" charset="0"/>
                      </a:endParaRPr>
                    </a:p>
                  </a:txBody>
                  <a:tcPr marL="18597" marR="18597" marT="6487" marB="0" anchor="ctr"/>
                </a:tc>
                <a:tc>
                  <a:txBody>
                    <a:bodyPr/>
                    <a:lstStyle/>
                    <a:p>
                      <a:pPr marL="0" marR="0" algn="ctr">
                        <a:lnSpc>
                          <a:spcPct val="106000"/>
                        </a:lnSpc>
                        <a:spcBef>
                          <a:spcPts val="0"/>
                        </a:spcBef>
                        <a:spcAft>
                          <a:spcPts val="0"/>
                        </a:spcAft>
                      </a:pPr>
                      <a:r>
                        <a:rPr lang="en-US" sz="900" b="1" kern="1200">
                          <a:solidFill>
                            <a:srgbClr val="404040"/>
                          </a:solidFill>
                          <a:effectLst/>
                        </a:rPr>
                        <a:t>DALYS attributed to CKD</a:t>
                      </a:r>
                      <a:endParaRPr lang="en-GB" sz="900">
                        <a:effectLst/>
                      </a:endParaRPr>
                    </a:p>
                    <a:p>
                      <a:pPr marL="0" marR="0" algn="ctr">
                        <a:lnSpc>
                          <a:spcPct val="106000"/>
                        </a:lnSpc>
                        <a:spcBef>
                          <a:spcPts val="0"/>
                        </a:spcBef>
                        <a:spcAft>
                          <a:spcPts val="0"/>
                        </a:spcAft>
                      </a:pPr>
                      <a:r>
                        <a:rPr lang="en-US" sz="900" b="1" kern="1200">
                          <a:solidFill>
                            <a:srgbClr val="404040"/>
                          </a:solidFill>
                          <a:effectLst/>
                        </a:rPr>
                        <a:t>% (95% CI)</a:t>
                      </a:r>
                      <a:endParaRPr lang="en-GB" sz="900">
                        <a:effectLst/>
                        <a:latin typeface="+mj-lt"/>
                        <a:ea typeface="Calibri" panose="020F0502020204030204" pitchFamily="34" charset="0"/>
                        <a:cs typeface="Times New Roman" panose="02020603050405020304" pitchFamily="18" charset="0"/>
                      </a:endParaRPr>
                    </a:p>
                  </a:txBody>
                  <a:tcPr marL="18597" marR="18597" marT="6487" marB="0" anchor="ctr"/>
                </a:tc>
                <a:tc>
                  <a:txBody>
                    <a:bodyPr/>
                    <a:lstStyle/>
                    <a:p>
                      <a:pPr marL="0" marR="0" algn="ctr">
                        <a:lnSpc>
                          <a:spcPct val="106000"/>
                        </a:lnSpc>
                        <a:spcBef>
                          <a:spcPts val="0"/>
                        </a:spcBef>
                        <a:spcAft>
                          <a:spcPts val="0"/>
                        </a:spcAft>
                      </a:pPr>
                      <a:r>
                        <a:rPr lang="en-US" sz="900" b="1" kern="1200">
                          <a:solidFill>
                            <a:srgbClr val="404040"/>
                          </a:solidFill>
                          <a:effectLst/>
                        </a:rPr>
                        <a:t>Obesity</a:t>
                      </a:r>
                      <a:endParaRPr lang="en-GB" sz="900">
                        <a:effectLst/>
                      </a:endParaRPr>
                    </a:p>
                    <a:p>
                      <a:pPr marL="0" marR="0" algn="ctr">
                        <a:lnSpc>
                          <a:spcPct val="106000"/>
                        </a:lnSpc>
                        <a:spcBef>
                          <a:spcPts val="0"/>
                        </a:spcBef>
                        <a:spcAft>
                          <a:spcPts val="0"/>
                        </a:spcAft>
                      </a:pPr>
                      <a:r>
                        <a:rPr lang="en-US" sz="900" b="1" kern="1200">
                          <a:solidFill>
                            <a:srgbClr val="404040"/>
                          </a:solidFill>
                          <a:effectLst/>
                        </a:rPr>
                        <a:t>% (95% CI)</a:t>
                      </a:r>
                      <a:endParaRPr lang="en-GB" sz="900">
                        <a:effectLst/>
                        <a:latin typeface="+mj-lt"/>
                        <a:ea typeface="Calibri" panose="020F0502020204030204" pitchFamily="34" charset="0"/>
                        <a:cs typeface="Times New Roman" panose="02020603050405020304" pitchFamily="18" charset="0"/>
                      </a:endParaRPr>
                    </a:p>
                  </a:txBody>
                  <a:tcPr marL="18597" marR="18597" marT="6487" marB="0" anchor="ctr"/>
                </a:tc>
                <a:tc>
                  <a:txBody>
                    <a:bodyPr/>
                    <a:lstStyle/>
                    <a:p>
                      <a:pPr marL="0" marR="0" algn="ctr">
                        <a:lnSpc>
                          <a:spcPct val="106000"/>
                        </a:lnSpc>
                        <a:spcBef>
                          <a:spcPts val="0"/>
                        </a:spcBef>
                        <a:spcAft>
                          <a:spcPts val="0"/>
                        </a:spcAft>
                      </a:pPr>
                      <a:r>
                        <a:rPr lang="en-US" sz="900" b="1" kern="1200">
                          <a:solidFill>
                            <a:srgbClr val="404040"/>
                          </a:solidFill>
                          <a:effectLst/>
                        </a:rPr>
                        <a:t>Increased BP</a:t>
                      </a:r>
                      <a:endParaRPr lang="en-GB" sz="900">
                        <a:effectLst/>
                      </a:endParaRPr>
                    </a:p>
                    <a:p>
                      <a:pPr marL="0" marR="0" algn="ctr">
                        <a:lnSpc>
                          <a:spcPct val="106000"/>
                        </a:lnSpc>
                        <a:spcBef>
                          <a:spcPts val="0"/>
                        </a:spcBef>
                        <a:spcAft>
                          <a:spcPts val="0"/>
                        </a:spcAft>
                      </a:pPr>
                      <a:r>
                        <a:rPr lang="en-US" sz="900" b="1" kern="1200">
                          <a:solidFill>
                            <a:srgbClr val="404040"/>
                          </a:solidFill>
                          <a:effectLst/>
                        </a:rPr>
                        <a:t>% (95% CI)</a:t>
                      </a:r>
                      <a:endParaRPr lang="en-GB" sz="900">
                        <a:effectLst/>
                        <a:latin typeface="+mj-lt"/>
                        <a:ea typeface="Calibri" panose="020F0502020204030204" pitchFamily="34" charset="0"/>
                        <a:cs typeface="Times New Roman" panose="02020603050405020304" pitchFamily="18" charset="0"/>
                      </a:endParaRPr>
                    </a:p>
                  </a:txBody>
                  <a:tcPr marL="18597" marR="18597" marT="6487" marB="0" anchor="ctr"/>
                </a:tc>
                <a:tc>
                  <a:txBody>
                    <a:bodyPr/>
                    <a:lstStyle/>
                    <a:p>
                      <a:pPr marL="0" marR="0" algn="ctr">
                        <a:lnSpc>
                          <a:spcPct val="115000"/>
                        </a:lnSpc>
                        <a:spcBef>
                          <a:spcPts val="0"/>
                        </a:spcBef>
                        <a:spcAft>
                          <a:spcPts val="0"/>
                        </a:spcAft>
                      </a:pPr>
                      <a:r>
                        <a:rPr lang="en-GB" sz="900" b="1" kern="1200">
                          <a:solidFill>
                            <a:srgbClr val="404040"/>
                          </a:solidFill>
                          <a:effectLst/>
                        </a:rPr>
                        <a:t>Smoking</a:t>
                      </a:r>
                      <a:endParaRPr lang="en-GB" sz="900">
                        <a:effectLst/>
                      </a:endParaRPr>
                    </a:p>
                    <a:p>
                      <a:pPr marL="0" marR="0" algn="ctr">
                        <a:lnSpc>
                          <a:spcPct val="115000"/>
                        </a:lnSpc>
                        <a:spcBef>
                          <a:spcPts val="0"/>
                        </a:spcBef>
                        <a:spcAft>
                          <a:spcPts val="0"/>
                        </a:spcAft>
                      </a:pPr>
                      <a:r>
                        <a:rPr lang="en-GB" sz="900" b="1" kern="1200">
                          <a:solidFill>
                            <a:srgbClr val="404040"/>
                          </a:solidFill>
                          <a:effectLst/>
                        </a:rPr>
                        <a:t>% (95% CI)</a:t>
                      </a:r>
                      <a:endParaRPr lang="en-GB" sz="90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25493529"/>
                  </a:ext>
                </a:extLst>
              </a:tr>
              <a:tr h="155698">
                <a:tc>
                  <a:txBody>
                    <a:bodyPr/>
                    <a:lstStyle/>
                    <a:p>
                      <a:pPr marL="0" marR="0">
                        <a:spcBef>
                          <a:spcPts val="0"/>
                        </a:spcBef>
                        <a:spcAft>
                          <a:spcPts val="0"/>
                        </a:spcAft>
                      </a:pPr>
                      <a:r>
                        <a:rPr lang="en-US" sz="1000" b="1">
                          <a:solidFill>
                            <a:schemeClr val="tx1">
                              <a:lumMod val="75000"/>
                              <a:lumOff val="25000"/>
                            </a:schemeClr>
                          </a:solidFill>
                          <a:effectLst/>
                        </a:rPr>
                        <a:t>Andorra</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9.17 (8.48 - 9.80)</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2.59 (2.19 - 2.94)</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1.19 (1.01 - 1.36)</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28.0 (22.0 - 34.0)</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18.7 (13.3 - 24.8)</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20.6 (18.1 - 23.0)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278465739"/>
                  </a:ext>
                </a:extLst>
              </a:tr>
              <a:tr h="155698">
                <a:tc>
                  <a:txBody>
                    <a:bodyPr/>
                    <a:lstStyle/>
                    <a:p>
                      <a:pPr marL="0" marR="0">
                        <a:spcBef>
                          <a:spcPts val="0"/>
                        </a:spcBef>
                        <a:spcAft>
                          <a:spcPts val="0"/>
                        </a:spcAft>
                      </a:pPr>
                      <a:r>
                        <a:rPr lang="en-ZA" sz="1000" b="1">
                          <a:solidFill>
                            <a:schemeClr val="tx1">
                              <a:lumMod val="75000"/>
                              <a:lumOff val="25000"/>
                            </a:schemeClr>
                          </a:solidFill>
                          <a:effectLst/>
                        </a:rPr>
                        <a:t>Austria</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11.57 (10.73 - 12.38)</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4.08 (3.47 - 4.51)</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1.85 (1.61 - 2.09)</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21.9 (17.5 - 26.8)</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21.0 (15.7 - 27.1)</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25.2 (22.8 - 27.8)</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03433489"/>
                  </a:ext>
                </a:extLst>
              </a:tr>
              <a:tr h="155698">
                <a:tc>
                  <a:txBody>
                    <a:bodyPr/>
                    <a:lstStyle/>
                    <a:p>
                      <a:pPr marL="0" marR="0">
                        <a:spcBef>
                          <a:spcPts val="0"/>
                        </a:spcBef>
                        <a:spcAft>
                          <a:spcPts val="0"/>
                        </a:spcAft>
                      </a:pPr>
                      <a:r>
                        <a:rPr lang="en-ZA" sz="1000" b="1">
                          <a:solidFill>
                            <a:schemeClr val="tx1">
                              <a:lumMod val="75000"/>
                              <a:lumOff val="25000"/>
                            </a:schemeClr>
                          </a:solidFill>
                          <a:effectLst/>
                        </a:rPr>
                        <a:t>Belgium</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11.00 (10.28 - 11.70)</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2.6 (2.2 - 2.92)</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1.33 (1.15 - 1.49)</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24.5 (20.7 - 28.5)</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17.5 (12.9 - 23.0)</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18.7 (17.0 - 20.4)</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82088754"/>
                  </a:ext>
                </a:extLst>
              </a:tr>
              <a:tr h="155698">
                <a:tc>
                  <a:txBody>
                    <a:bodyPr/>
                    <a:lstStyle/>
                    <a:p>
                      <a:pPr marL="0" marR="0">
                        <a:spcBef>
                          <a:spcPts val="0"/>
                        </a:spcBef>
                        <a:spcAft>
                          <a:spcPts val="0"/>
                        </a:spcAft>
                      </a:pPr>
                      <a:r>
                        <a:rPr lang="en-ZA" sz="1000" b="1">
                          <a:solidFill>
                            <a:schemeClr val="tx1">
                              <a:lumMod val="75000"/>
                              <a:lumOff val="25000"/>
                            </a:schemeClr>
                          </a:solidFill>
                          <a:effectLst/>
                        </a:rPr>
                        <a:t>Denmark</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10.63 (9.86 - 11.37)</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2.05 (1.77 - 2.26)</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1.23 (1.08 - 1.38)</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21.3 (17.5 - 25.3)</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20.6 (15.9 - 25.7)</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17.5 (16.0 - 19.1)</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72317320"/>
                  </a:ext>
                </a:extLst>
              </a:tr>
              <a:tr h="155698">
                <a:tc>
                  <a:txBody>
                    <a:bodyPr/>
                    <a:lstStyle/>
                    <a:p>
                      <a:pPr marL="0" marR="0">
                        <a:spcBef>
                          <a:spcPts val="0"/>
                        </a:spcBef>
                        <a:spcAft>
                          <a:spcPts val="0"/>
                        </a:spcAft>
                      </a:pPr>
                      <a:r>
                        <a:rPr lang="en-ZA" sz="1000" b="1">
                          <a:solidFill>
                            <a:schemeClr val="tx1">
                              <a:lumMod val="75000"/>
                              <a:lumOff val="25000"/>
                            </a:schemeClr>
                          </a:solidFill>
                          <a:effectLst/>
                        </a:rPr>
                        <a:t>Finland</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10.22 (9.50 - 10.89)</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1.26 (1.06 - 1.4)</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0.77 (0.68 - 0.86)</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24.9 (21.2 - 28.7)</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19.4 (15.2 - 24.1)</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16.8 (15.2 - 18.6)</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4345837"/>
                  </a:ext>
                </a:extLst>
              </a:tr>
              <a:tr h="155698">
                <a:tc>
                  <a:txBody>
                    <a:bodyPr/>
                    <a:lstStyle/>
                    <a:p>
                      <a:pPr marL="0" marR="0">
                        <a:spcBef>
                          <a:spcPts val="0"/>
                        </a:spcBef>
                        <a:spcAft>
                          <a:spcPts val="0"/>
                        </a:spcAft>
                      </a:pPr>
                      <a:r>
                        <a:rPr lang="en-ZA" sz="1000" b="1">
                          <a:solidFill>
                            <a:schemeClr val="tx1">
                              <a:lumMod val="75000"/>
                              <a:lumOff val="25000"/>
                            </a:schemeClr>
                          </a:solidFill>
                          <a:effectLst/>
                        </a:rPr>
                        <a:t>France</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10.49 (9.77 - 11.28)</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2.11 (1.71 - 2.42)</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1.09 (0.94 - 1.24)</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23.2 (18.8 - 27.8)</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22.0 (16.6 - 27.8)</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21.4 (19.3 - 23.4)</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58476144"/>
                  </a:ext>
                </a:extLst>
              </a:tr>
              <a:tr h="155698">
                <a:tc>
                  <a:txBody>
                    <a:bodyPr/>
                    <a:lstStyle/>
                    <a:p>
                      <a:pPr marL="0" marR="0">
                        <a:spcBef>
                          <a:spcPts val="0"/>
                        </a:spcBef>
                        <a:spcAft>
                          <a:spcPts val="0"/>
                        </a:spcAft>
                      </a:pPr>
                      <a:r>
                        <a:rPr lang="en-ZA" sz="1000" b="1">
                          <a:solidFill>
                            <a:schemeClr val="tx1">
                              <a:lumMod val="75000"/>
                              <a:lumOff val="25000"/>
                            </a:schemeClr>
                          </a:solidFill>
                          <a:effectLst/>
                        </a:rPr>
                        <a:t>Germany</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12.27 (11.57 - 12.96)</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3.67 (3.15 - 4.06)</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1.8 (1.57 - 2.02)</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25.7 (21.9 - 29.8)</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19.9 (14.7 - 25.1)</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21.2 (19.2 - 23.3)</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22253373"/>
                  </a:ext>
                </a:extLst>
              </a:tr>
              <a:tr h="155698">
                <a:tc>
                  <a:txBody>
                    <a:bodyPr/>
                    <a:lstStyle/>
                    <a:p>
                      <a:pPr marL="0" marR="0">
                        <a:spcBef>
                          <a:spcPts val="0"/>
                        </a:spcBef>
                        <a:spcAft>
                          <a:spcPts val="0"/>
                        </a:spcAft>
                      </a:pPr>
                      <a:r>
                        <a:rPr lang="en-ZA" sz="1000" b="1">
                          <a:solidFill>
                            <a:schemeClr val="tx1">
                              <a:lumMod val="75000"/>
                              <a:lumOff val="25000"/>
                            </a:schemeClr>
                          </a:solidFill>
                          <a:effectLst/>
                        </a:rPr>
                        <a:t>Greece</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14.67 (12.73 - 16.91)</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3.58 (3.13 - 3.97)</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2.1 (1.85 - 2.36)</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27.4 (22.5 - 32.7)</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19.1 (13.8 - 25.3)</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31.2 (28.9 - 33.5)</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6486529"/>
                  </a:ext>
                </a:extLst>
              </a:tr>
              <a:tr h="155698">
                <a:tc>
                  <a:txBody>
                    <a:bodyPr/>
                    <a:lstStyle/>
                    <a:p>
                      <a:pPr marL="0" marR="0">
                        <a:spcBef>
                          <a:spcPts val="0"/>
                        </a:spcBef>
                        <a:spcAft>
                          <a:spcPts val="0"/>
                        </a:spcAft>
                      </a:pPr>
                      <a:r>
                        <a:rPr lang="en-ZA" sz="1000" b="1">
                          <a:solidFill>
                            <a:schemeClr val="tx1">
                              <a:lumMod val="75000"/>
                              <a:lumOff val="25000"/>
                            </a:schemeClr>
                          </a:solidFill>
                          <a:effectLst/>
                        </a:rPr>
                        <a:t>Iceland</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7.99 (7.44 - 8.56)</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1.58 (1.32 - 1.78)</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0.81 (0.7 - 0.92)</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23.1 (19.1 - 27.4)</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19.7 (14.1 - 25.9)</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14.7 (12.9 - 16.5)</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24594487"/>
                  </a:ext>
                </a:extLst>
              </a:tr>
              <a:tr h="155698">
                <a:tc>
                  <a:txBody>
                    <a:bodyPr/>
                    <a:lstStyle/>
                    <a:p>
                      <a:pPr marL="0" marR="0">
                        <a:spcBef>
                          <a:spcPts val="0"/>
                        </a:spcBef>
                        <a:spcAft>
                          <a:spcPts val="0"/>
                        </a:spcAft>
                      </a:pPr>
                      <a:r>
                        <a:rPr lang="en-ZA" sz="1000" b="1">
                          <a:solidFill>
                            <a:schemeClr val="tx1">
                              <a:lumMod val="75000"/>
                              <a:lumOff val="25000"/>
                            </a:schemeClr>
                          </a:solidFill>
                          <a:effectLst/>
                        </a:rPr>
                        <a:t>Ireland</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9.59 (9.17 - 10.04)</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2.16 (1.85 - 2.43)</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1.08 (0.94 - 1.23)</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26.9 (22.3 - 31.7)</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19.7 (14.7 - 25.3)</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21.6 (19.2 - 24.2)</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74314050"/>
                  </a:ext>
                </a:extLst>
              </a:tr>
              <a:tr h="155698">
                <a:tc>
                  <a:txBody>
                    <a:bodyPr/>
                    <a:lstStyle/>
                    <a:p>
                      <a:pPr marL="0" marR="0">
                        <a:spcBef>
                          <a:spcPts val="0"/>
                        </a:spcBef>
                        <a:spcAft>
                          <a:spcPts val="0"/>
                        </a:spcAft>
                      </a:pPr>
                      <a:r>
                        <a:rPr lang="en-ZA" sz="1000" b="1">
                          <a:solidFill>
                            <a:schemeClr val="tx1">
                              <a:lumMod val="75000"/>
                              <a:lumOff val="25000"/>
                            </a:schemeClr>
                          </a:solidFill>
                          <a:effectLst/>
                        </a:rPr>
                        <a:t>Israel</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8.45 (7.86 - 9.05)</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5.77 (4.95 - 6.37)</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2.45 (2.1 - 2.83)</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26.7 (21.9 - 31.6)</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16.6 (11.7 - 22.4)</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17.8 (15.9 - 20.0)</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23928973"/>
                  </a:ext>
                </a:extLst>
              </a:tr>
              <a:tr h="155698">
                <a:tc>
                  <a:txBody>
                    <a:bodyPr/>
                    <a:lstStyle/>
                    <a:p>
                      <a:pPr marL="0" marR="0">
                        <a:spcBef>
                          <a:spcPts val="0"/>
                        </a:spcBef>
                        <a:spcAft>
                          <a:spcPts val="0"/>
                        </a:spcAft>
                      </a:pPr>
                      <a:r>
                        <a:rPr lang="en-ZA" sz="1000" b="1">
                          <a:solidFill>
                            <a:schemeClr val="tx1">
                              <a:lumMod val="75000"/>
                              <a:lumOff val="25000"/>
                            </a:schemeClr>
                          </a:solidFill>
                          <a:effectLst/>
                        </a:rPr>
                        <a:t>Italy</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12.17 (11.30 - 13.06)</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2.57 (2.16 - 2.81)</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1.39 (1.21 - 1.55)</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22.9 (19.3 - 26.8)</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21.2 (16.2 - 26.3)</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19.4 (17.7 - 21.4)</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5717261"/>
                  </a:ext>
                </a:extLst>
              </a:tr>
              <a:tr h="155698">
                <a:tc>
                  <a:txBody>
                    <a:bodyPr/>
                    <a:lstStyle/>
                    <a:p>
                      <a:pPr marL="0" marR="0">
                        <a:spcBef>
                          <a:spcPts val="0"/>
                        </a:spcBef>
                        <a:spcAft>
                          <a:spcPts val="0"/>
                        </a:spcAft>
                      </a:pPr>
                      <a:r>
                        <a:rPr lang="en-ZA" sz="1000" b="1">
                          <a:solidFill>
                            <a:schemeClr val="tx1">
                              <a:lumMod val="75000"/>
                              <a:lumOff val="25000"/>
                            </a:schemeClr>
                          </a:solidFill>
                          <a:effectLst/>
                        </a:rPr>
                        <a:t>Liechtenstein</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t"/>
                      <a:r>
                        <a:rPr lang="en-US" sz="900" kern="1200">
                          <a:solidFill>
                            <a:srgbClr val="404040"/>
                          </a:solidFill>
                          <a:effectLst/>
                        </a:rPr>
                        <a:t>-</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37540514"/>
                  </a:ext>
                </a:extLst>
              </a:tr>
              <a:tr h="155698">
                <a:tc>
                  <a:txBody>
                    <a:bodyPr/>
                    <a:lstStyle/>
                    <a:p>
                      <a:pPr marL="0" marR="0">
                        <a:spcBef>
                          <a:spcPts val="0"/>
                        </a:spcBef>
                        <a:spcAft>
                          <a:spcPts val="0"/>
                        </a:spcAft>
                      </a:pPr>
                      <a:r>
                        <a:rPr lang="en-ZA" sz="1000" b="1">
                          <a:solidFill>
                            <a:schemeClr val="tx1">
                              <a:lumMod val="75000"/>
                              <a:lumOff val="25000"/>
                            </a:schemeClr>
                          </a:solidFill>
                          <a:effectLst/>
                        </a:rPr>
                        <a:t>Luxembourg</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9.84 (9.16 - 10.53)</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2.87 (2.43 - 3.22)</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1.32 (1.14 - 1.49)</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24.2 (19.4 - 29.4)</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21.9 (16.3 - 27.9)</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20.9 (18.4 - 23.6)</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54360338"/>
                  </a:ext>
                </a:extLst>
              </a:tr>
              <a:tr h="155698">
                <a:tc>
                  <a:txBody>
                    <a:bodyPr/>
                    <a:lstStyle/>
                    <a:p>
                      <a:pPr marL="0" marR="0">
                        <a:spcBef>
                          <a:spcPts val="0"/>
                        </a:spcBef>
                        <a:spcAft>
                          <a:spcPts val="0"/>
                        </a:spcAft>
                      </a:pPr>
                      <a:r>
                        <a:rPr lang="en-ZA" sz="1000" b="1">
                          <a:solidFill>
                            <a:schemeClr val="tx1">
                              <a:lumMod val="75000"/>
                              <a:lumOff val="25000"/>
                            </a:schemeClr>
                          </a:solidFill>
                          <a:effectLst/>
                        </a:rPr>
                        <a:t>Malta</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11.91 (11.03 - 12.77)</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2.79 (2.39 - 3.12)</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1.59 (1.38 - 1.8)</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31.0 (25.1 - 37.0)</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19.4 (13.8 - 25.5)</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18.8 (16.6 - 20.9)</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73686294"/>
                  </a:ext>
                </a:extLst>
              </a:tr>
              <a:tr h="155698">
                <a:tc>
                  <a:txBody>
                    <a:bodyPr/>
                    <a:lstStyle/>
                    <a:p>
                      <a:pPr marL="0" marR="0">
                        <a:spcBef>
                          <a:spcPts val="0"/>
                        </a:spcBef>
                        <a:spcAft>
                          <a:spcPts val="0"/>
                        </a:spcAft>
                      </a:pPr>
                      <a:r>
                        <a:rPr lang="en-ZA" sz="1000" b="1">
                          <a:solidFill>
                            <a:schemeClr val="tx1">
                              <a:lumMod val="75000"/>
                              <a:lumOff val="25000"/>
                            </a:schemeClr>
                          </a:solidFill>
                          <a:effectLst/>
                        </a:rPr>
                        <a:t>Netherlands</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11.26 (10.47 - 12.05)</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2.41 (2.06 - 2.69)</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1.24 (1.08 - 1.4)</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23.1 (19.3 - 27.0)</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18.7 (14.4 - 23.7)</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17.9 (16.2 - 19.5)</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64623587"/>
                  </a:ext>
                </a:extLst>
              </a:tr>
              <a:tr h="155698">
                <a:tc>
                  <a:txBody>
                    <a:bodyPr/>
                    <a:lstStyle/>
                    <a:p>
                      <a:pPr marL="0" marR="0">
                        <a:spcBef>
                          <a:spcPts val="0"/>
                        </a:spcBef>
                        <a:spcAft>
                          <a:spcPts val="0"/>
                        </a:spcAft>
                      </a:pPr>
                      <a:r>
                        <a:rPr lang="en-ZA" sz="1000" b="1">
                          <a:solidFill>
                            <a:schemeClr val="tx1">
                              <a:lumMod val="75000"/>
                              <a:lumOff val="25000"/>
                            </a:schemeClr>
                          </a:solidFill>
                          <a:effectLst/>
                        </a:rPr>
                        <a:t>Norway</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8.82 (8.20 - 9.41)</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1.87 (1.61 - 2.03)</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0.97 (0.84 - 1.08)</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25.0 (20.9 - 29.2)</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19.7 (14.7 - 25.0)</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15.3 (13.6 - 17.2)</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1973553"/>
                  </a:ext>
                </a:extLst>
              </a:tr>
              <a:tr h="155698">
                <a:tc>
                  <a:txBody>
                    <a:bodyPr/>
                    <a:lstStyle/>
                    <a:p>
                      <a:pPr marL="0" marR="0">
                        <a:spcBef>
                          <a:spcPts val="0"/>
                        </a:spcBef>
                        <a:spcAft>
                          <a:spcPts val="0"/>
                        </a:spcAft>
                      </a:pPr>
                      <a:r>
                        <a:rPr lang="en-ZA" sz="1000" b="1">
                          <a:solidFill>
                            <a:schemeClr val="tx1">
                              <a:lumMod val="75000"/>
                              <a:lumOff val="25000"/>
                            </a:schemeClr>
                          </a:solidFill>
                          <a:effectLst/>
                        </a:rPr>
                        <a:t>Portugal</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11.58 (10.63 - 12.55)</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3.5 (2.98 - 3.87)</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1.8 (1.56 - 2.04)</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23.2 (18.8 - 27.8)</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24.4 (18.2 - 31.2)</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17.8 (15.9 - 19.8)</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85431099"/>
                  </a:ext>
                </a:extLst>
              </a:tr>
              <a:tr h="155698">
                <a:tc>
                  <a:txBody>
                    <a:bodyPr/>
                    <a:lstStyle/>
                    <a:p>
                      <a:pPr marL="0" marR="0">
                        <a:spcBef>
                          <a:spcPts val="0"/>
                        </a:spcBef>
                        <a:spcAft>
                          <a:spcPts val="0"/>
                        </a:spcAft>
                      </a:pPr>
                      <a:r>
                        <a:rPr lang="en-ZA" sz="1000" b="1">
                          <a:solidFill>
                            <a:schemeClr val="tx1">
                              <a:lumMod val="75000"/>
                              <a:lumOff val="25000"/>
                            </a:schemeClr>
                          </a:solidFill>
                          <a:effectLst/>
                        </a:rPr>
                        <a:t>Spain</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10.33 (9.57 - 11.10)</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3.42 (2.82 - 3.9)</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1.52 (1.3 - 1.74)</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27.1 (23.2 - 31.1)</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19.2 (14.5 - 24.6)</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21.8 (19.7 - 24.0)</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4468022"/>
                  </a:ext>
                </a:extLst>
              </a:tr>
              <a:tr h="155698">
                <a:tc>
                  <a:txBody>
                    <a:bodyPr/>
                    <a:lstStyle/>
                    <a:p>
                      <a:pPr marL="0" marR="0">
                        <a:spcBef>
                          <a:spcPts val="0"/>
                        </a:spcBef>
                        <a:spcAft>
                          <a:spcPts val="0"/>
                        </a:spcAft>
                      </a:pPr>
                      <a:r>
                        <a:rPr lang="en-ZA" sz="1000" b="1">
                          <a:solidFill>
                            <a:schemeClr val="tx1">
                              <a:lumMod val="75000"/>
                              <a:lumOff val="25000"/>
                            </a:schemeClr>
                          </a:solidFill>
                          <a:effectLst/>
                        </a:rPr>
                        <a:t>Sweden</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11.14 (10.30 - 11.95)</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2.13 (1.8 - 2.35)</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1.13 (0.98 - 1.28)</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22.1 (18.3 - 26.0)</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19.3 (14.7 - 24.3)</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11.4 (10.7 - 12.2)</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83189703"/>
                  </a:ext>
                </a:extLst>
              </a:tr>
              <a:tr h="155698">
                <a:tc>
                  <a:txBody>
                    <a:bodyPr/>
                    <a:lstStyle/>
                    <a:p>
                      <a:pPr marL="0" marR="0">
                        <a:spcBef>
                          <a:spcPts val="0"/>
                        </a:spcBef>
                        <a:spcAft>
                          <a:spcPts val="0"/>
                        </a:spcAft>
                      </a:pPr>
                      <a:r>
                        <a:rPr lang="en-ZA" sz="1000" b="1">
                          <a:solidFill>
                            <a:schemeClr val="tx1">
                              <a:lumMod val="75000"/>
                              <a:lumOff val="25000"/>
                            </a:schemeClr>
                          </a:solidFill>
                          <a:effectLst/>
                        </a:rPr>
                        <a:t>Switzerland</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11.44 (10.63 - 12.20)</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3.18 (2.63 - 3.62)</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1.36 (1.15 - 1.54)</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21.2 (17.3 - 25.3)</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18.0 (13.5 - 23.2)</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19.1 (17.1 - 21.3)</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72690411"/>
                  </a:ext>
                </a:extLst>
              </a:tr>
              <a:tr h="155698">
                <a:tc>
                  <a:txBody>
                    <a:bodyPr/>
                    <a:lstStyle/>
                    <a:p>
                      <a:pPr marL="0" marR="0">
                        <a:spcBef>
                          <a:spcPts val="0"/>
                        </a:spcBef>
                        <a:spcAft>
                          <a:spcPts val="0"/>
                        </a:spcAft>
                      </a:pPr>
                      <a:r>
                        <a:rPr lang="en-ZA" sz="1000" b="1">
                          <a:solidFill>
                            <a:schemeClr val="tx1">
                              <a:lumMod val="75000"/>
                              <a:lumOff val="25000"/>
                            </a:schemeClr>
                          </a:solidFill>
                          <a:effectLst/>
                        </a:rPr>
                        <a:t>United Kingdom</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900" b="0" u="none" strike="noStrike">
                          <a:solidFill>
                            <a:srgbClr val="000000"/>
                          </a:solidFill>
                          <a:effectLst/>
                        </a:rPr>
                        <a:t>9.07 (8.43 - 9.72)</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1.25 (1.1 - 1.34)</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0.82 (0.72 - 0.9)</a:t>
                      </a:r>
                      <a:endParaRPr lang="en-CA" sz="900" b="0" i="0" u="none" strike="noStrike">
                        <a:solidFill>
                          <a:srgbClr val="000000"/>
                        </a:solidFill>
                        <a:effectLst/>
                        <a:latin typeface="+mj-lt"/>
                      </a:endParaRPr>
                    </a:p>
                  </a:txBody>
                  <a:tcPr marL="4763" marR="4763" marT="4763" marB="0" anchor="ctr"/>
                </a:tc>
                <a:tc>
                  <a:txBody>
                    <a:bodyPr/>
                    <a:lstStyle/>
                    <a:p>
                      <a:pPr algn="ctr" fontAlgn="t"/>
                      <a:r>
                        <a:rPr lang="en-US" sz="900" kern="1200">
                          <a:solidFill>
                            <a:srgbClr val="404040"/>
                          </a:solidFill>
                          <a:effectLst/>
                        </a:rPr>
                        <a:t>29.5 (26.6 - 32.5)</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900" kern="1200">
                          <a:solidFill>
                            <a:srgbClr val="404040"/>
                          </a:solidFill>
                          <a:effectLst/>
                        </a:rPr>
                        <a:t>15.2 (12.2 - 18.3)</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900" kern="1200">
                          <a:solidFill>
                            <a:srgbClr val="404040"/>
                          </a:solidFill>
                          <a:effectLst/>
                        </a:rPr>
                        <a:t>18.7 (17.0 - 20.4)</a:t>
                      </a:r>
                      <a:endParaRPr lang="en-US" sz="9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4841080"/>
                  </a:ext>
                </a:extLst>
              </a:tr>
            </a:tbl>
          </a:graphicData>
        </a:graphic>
      </p:graphicFrame>
      <p:sp>
        <p:nvSpPr>
          <p:cNvPr id="2" name="Title 1">
            <a:extLst>
              <a:ext uri="{FF2B5EF4-FFF2-40B4-BE49-F238E27FC236}">
                <a16:creationId xmlns:a16="http://schemas.microsoft.com/office/drawing/2014/main" id="{78F66DDA-98EF-9578-D59B-4D49AEDC6352}"/>
              </a:ext>
            </a:extLst>
          </p:cNvPr>
          <p:cNvSpPr>
            <a:spLocks noGrp="1"/>
          </p:cNvSpPr>
          <p:nvPr>
            <p:ph type="title"/>
          </p:nvPr>
        </p:nvSpPr>
        <p:spPr/>
        <p:txBody>
          <a:bodyPr>
            <a:normAutofit/>
          </a:bodyPr>
          <a:lstStyle/>
          <a:p>
            <a:r>
              <a:rPr lang="en-US"/>
              <a:t>CKD and its risk factors burden</a:t>
            </a:r>
          </a:p>
        </p:txBody>
      </p:sp>
      <p:sp>
        <p:nvSpPr>
          <p:cNvPr id="4" name="Date Placeholder 3">
            <a:extLst>
              <a:ext uri="{FF2B5EF4-FFF2-40B4-BE49-F238E27FC236}">
                <a16:creationId xmlns:a16="http://schemas.microsoft.com/office/drawing/2014/main" id="{E1E8EEB2-81C0-BDAD-FE0E-C90BCD8C2BA4}"/>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6" name="Footer Placeholder 4">
            <a:extLst>
              <a:ext uri="{FF2B5EF4-FFF2-40B4-BE49-F238E27FC236}">
                <a16:creationId xmlns:a16="http://schemas.microsoft.com/office/drawing/2014/main" id="{F62C31D1-46D1-79DC-3AFC-571F081BE93F}"/>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9B72972F-4C6A-0390-055C-F9B39E17B033}"/>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13</a:t>
            </a:fld>
            <a:endParaRPr lang="en-US"/>
          </a:p>
        </p:txBody>
      </p:sp>
    </p:spTree>
    <p:extLst>
      <p:ext uri="{BB962C8B-B14F-4D97-AF65-F5344CB8AC3E}">
        <p14:creationId xmlns:p14="http://schemas.microsoft.com/office/powerpoint/2010/main" val="4053054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0B2192B-74B8-4749-F835-F9FDFF77DEB4}"/>
              </a:ext>
            </a:extLst>
          </p:cNvPr>
          <p:cNvPicPr>
            <a:picLocks noChangeAspect="1"/>
          </p:cNvPicPr>
          <p:nvPr/>
        </p:nvPicPr>
        <p:blipFill>
          <a:blip r:embed="rId2"/>
          <a:stretch>
            <a:fillRect/>
          </a:stretch>
        </p:blipFill>
        <p:spPr>
          <a:xfrm>
            <a:off x="654472" y="1873662"/>
            <a:ext cx="2967168" cy="289638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572790957"/>
              </p:ext>
            </p:extLst>
          </p:nvPr>
        </p:nvGraphicFramePr>
        <p:xfrm>
          <a:off x="4186989" y="1263498"/>
          <a:ext cx="7821508" cy="3967152"/>
        </p:xfrm>
        <a:graphic>
          <a:graphicData uri="http://schemas.openxmlformats.org/drawingml/2006/table">
            <a:tbl>
              <a:tblPr firstRow="1" firstCol="1" bandRow="1">
                <a:tableStyleId>{F5AB1C69-6EDB-4FF4-983F-18BD219EF322}</a:tableStyleId>
              </a:tblPr>
              <a:tblGrid>
                <a:gridCol w="1131460">
                  <a:extLst>
                    <a:ext uri="{9D8B030D-6E8A-4147-A177-3AD203B41FA5}">
                      <a16:colId xmlns:a16="http://schemas.microsoft.com/office/drawing/2014/main" val="3574951708"/>
                    </a:ext>
                  </a:extLst>
                </a:gridCol>
                <a:gridCol w="946272">
                  <a:extLst>
                    <a:ext uri="{9D8B030D-6E8A-4147-A177-3AD203B41FA5}">
                      <a16:colId xmlns:a16="http://schemas.microsoft.com/office/drawing/2014/main" val="2493019425"/>
                    </a:ext>
                  </a:extLst>
                </a:gridCol>
                <a:gridCol w="705246">
                  <a:extLst>
                    <a:ext uri="{9D8B030D-6E8A-4147-A177-3AD203B41FA5}">
                      <a16:colId xmlns:a16="http://schemas.microsoft.com/office/drawing/2014/main" val="332472521"/>
                    </a:ext>
                  </a:extLst>
                </a:gridCol>
                <a:gridCol w="921746">
                  <a:extLst>
                    <a:ext uri="{9D8B030D-6E8A-4147-A177-3AD203B41FA5}">
                      <a16:colId xmlns:a16="http://schemas.microsoft.com/office/drawing/2014/main" val="3979378920"/>
                    </a:ext>
                  </a:extLst>
                </a:gridCol>
                <a:gridCol w="767095">
                  <a:extLst>
                    <a:ext uri="{9D8B030D-6E8A-4147-A177-3AD203B41FA5}">
                      <a16:colId xmlns:a16="http://schemas.microsoft.com/office/drawing/2014/main" val="516198485"/>
                    </a:ext>
                  </a:extLst>
                </a:gridCol>
                <a:gridCol w="859897">
                  <a:extLst>
                    <a:ext uri="{9D8B030D-6E8A-4147-A177-3AD203B41FA5}">
                      <a16:colId xmlns:a16="http://schemas.microsoft.com/office/drawing/2014/main" val="3640396266"/>
                    </a:ext>
                  </a:extLst>
                </a:gridCol>
                <a:gridCol w="828944">
                  <a:extLst>
                    <a:ext uri="{9D8B030D-6E8A-4147-A177-3AD203B41FA5}">
                      <a16:colId xmlns:a16="http://schemas.microsoft.com/office/drawing/2014/main" val="1112092182"/>
                    </a:ext>
                  </a:extLst>
                </a:gridCol>
                <a:gridCol w="822700">
                  <a:extLst>
                    <a:ext uri="{9D8B030D-6E8A-4147-A177-3AD203B41FA5}">
                      <a16:colId xmlns:a16="http://schemas.microsoft.com/office/drawing/2014/main" val="788517744"/>
                    </a:ext>
                  </a:extLst>
                </a:gridCol>
                <a:gridCol w="838148">
                  <a:extLst>
                    <a:ext uri="{9D8B030D-6E8A-4147-A177-3AD203B41FA5}">
                      <a16:colId xmlns:a16="http://schemas.microsoft.com/office/drawing/2014/main" val="2579360747"/>
                    </a:ext>
                  </a:extLst>
                </a:gridCol>
              </a:tblGrid>
              <a:tr h="264591">
                <a:tc rowSpan="2">
                  <a:txBody>
                    <a:bodyPr/>
                    <a:lstStyle/>
                    <a:p>
                      <a:pPr marL="0" marR="0" algn="ctr">
                        <a:lnSpc>
                          <a:spcPct val="106000"/>
                        </a:lnSpc>
                        <a:spcBef>
                          <a:spcPts val="0"/>
                        </a:spcBef>
                        <a:spcAft>
                          <a:spcPts val="0"/>
                        </a:spcAft>
                      </a:pPr>
                      <a:r>
                        <a:rPr lang="en-US" sz="1000" b="1" kern="1200">
                          <a:solidFill>
                            <a:srgbClr val="FFFFFF"/>
                          </a:solidFill>
                          <a:effectLst/>
                        </a:rPr>
                        <a:t>Country </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gridSpan="2">
                  <a:txBody>
                    <a:bodyPr/>
                    <a:lstStyle/>
                    <a:p>
                      <a:pPr marL="0" marR="0" algn="ctr">
                        <a:lnSpc>
                          <a:spcPct val="106000"/>
                        </a:lnSpc>
                        <a:spcBef>
                          <a:spcPts val="0"/>
                        </a:spcBef>
                        <a:spcAft>
                          <a:spcPts val="0"/>
                        </a:spcAft>
                      </a:pPr>
                      <a:r>
                        <a:rPr lang="en-US" sz="1000" b="1" kern="1200" dirty="0">
                          <a:solidFill>
                            <a:srgbClr val="404040"/>
                          </a:solidFill>
                          <a:effectLst/>
                        </a:rPr>
                        <a:t>Treated kidney failure</a:t>
                      </a:r>
                      <a:endParaRPr lang="en-GB" sz="1000" dirty="0">
                        <a:effectLst/>
                        <a:latin typeface="+mj-lt"/>
                        <a:ea typeface="Calibri" panose="020F0502020204030204" pitchFamily="34" charset="0"/>
                        <a:cs typeface="Times New Roman" panose="02020603050405020304" pitchFamily="18" charset="0"/>
                      </a:endParaRPr>
                    </a:p>
                  </a:txBody>
                  <a:tcPr marL="17038" marR="17038" marT="6907"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a:solidFill>
                            <a:srgbClr val="404040"/>
                          </a:solidFill>
                          <a:effectLst/>
                        </a:rPr>
                        <a:t>Chronic dialysis (HD+PD)</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a:solidFill>
                            <a:srgbClr val="404040"/>
                          </a:solidFill>
                          <a:effectLst/>
                        </a:rPr>
                        <a:t>Chronic Hemodialysis</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a:solidFill>
                            <a:srgbClr val="404040"/>
                          </a:solidFill>
                          <a:effectLst/>
                        </a:rPr>
                        <a:t>Chronic Peritoneal dialysis</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hMerge="1">
                  <a:txBody>
                    <a:bodyPr/>
                    <a:lstStyle/>
                    <a:p>
                      <a:endParaRPr lang="en-GB"/>
                    </a:p>
                  </a:txBody>
                  <a:tcPr/>
                </a:tc>
                <a:extLst>
                  <a:ext uri="{0D108BD9-81ED-4DB2-BD59-A6C34878D82A}">
                    <a16:rowId xmlns:a16="http://schemas.microsoft.com/office/drawing/2014/main" val="408176023"/>
                  </a:ext>
                </a:extLst>
              </a:tr>
              <a:tr h="244975">
                <a:tc vMerge="1">
                  <a:txBody>
                    <a:bodyPr/>
                    <a:lstStyle/>
                    <a:p>
                      <a:endParaRPr lang="en-GB"/>
                    </a:p>
                  </a:txBody>
                  <a:tcP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extLst>
                  <a:ext uri="{0D108BD9-81ED-4DB2-BD59-A6C34878D82A}">
                    <a16:rowId xmlns:a16="http://schemas.microsoft.com/office/drawing/2014/main" val="3838960269"/>
                  </a:ext>
                </a:extLst>
              </a:tr>
              <a:tr h="142288">
                <a:tc>
                  <a:txBody>
                    <a:bodyPr/>
                    <a:lstStyle/>
                    <a:p>
                      <a:pPr marL="0" marR="0">
                        <a:spcBef>
                          <a:spcPts val="0"/>
                        </a:spcBef>
                        <a:spcAft>
                          <a:spcPts val="0"/>
                        </a:spcAft>
                      </a:pPr>
                      <a:r>
                        <a:rPr lang="en-US" sz="1000" b="1">
                          <a:solidFill>
                            <a:schemeClr val="tx1">
                              <a:lumMod val="75000"/>
                              <a:lumOff val="25000"/>
                            </a:schemeClr>
                          </a:solidFill>
                          <a:effectLst/>
                        </a:rPr>
                        <a:t>Andorra</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396577855"/>
                  </a:ext>
                </a:extLst>
              </a:tr>
              <a:tr h="142288">
                <a:tc>
                  <a:txBody>
                    <a:bodyPr/>
                    <a:lstStyle/>
                    <a:p>
                      <a:pPr marL="0" marR="0">
                        <a:spcBef>
                          <a:spcPts val="0"/>
                        </a:spcBef>
                        <a:spcAft>
                          <a:spcPts val="0"/>
                        </a:spcAft>
                      </a:pPr>
                      <a:r>
                        <a:rPr lang="en-ZA" sz="1000" b="1">
                          <a:solidFill>
                            <a:schemeClr val="tx1">
                              <a:lumMod val="75000"/>
                              <a:lumOff val="25000"/>
                            </a:schemeClr>
                          </a:solidFill>
                          <a:effectLst/>
                        </a:rPr>
                        <a:t>Austria</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135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1044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128.8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536.2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118.2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495.8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40.4</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957168616"/>
                  </a:ext>
                </a:extLst>
              </a:tr>
              <a:tr h="142288">
                <a:tc>
                  <a:txBody>
                    <a:bodyPr/>
                    <a:lstStyle/>
                    <a:p>
                      <a:pPr marL="0" marR="0">
                        <a:spcBef>
                          <a:spcPts val="0"/>
                        </a:spcBef>
                        <a:spcAft>
                          <a:spcPts val="0"/>
                        </a:spcAft>
                      </a:pPr>
                      <a:r>
                        <a:rPr lang="en-ZA" sz="1000" b="1">
                          <a:solidFill>
                            <a:schemeClr val="tx1">
                              <a:lumMod val="75000"/>
                              <a:lumOff val="25000"/>
                            </a:schemeClr>
                          </a:solidFill>
                          <a:effectLst/>
                        </a:rPr>
                        <a:t>Belgium</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197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1337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194.2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766.15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175.85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708.65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18.35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57.5</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118664800"/>
                  </a:ext>
                </a:extLst>
              </a:tr>
              <a:tr h="142288">
                <a:tc>
                  <a:txBody>
                    <a:bodyPr/>
                    <a:lstStyle/>
                    <a:p>
                      <a:pPr marL="0" marR="0">
                        <a:spcBef>
                          <a:spcPts val="0"/>
                        </a:spcBef>
                        <a:spcAft>
                          <a:spcPts val="0"/>
                        </a:spcAft>
                      </a:pPr>
                      <a:r>
                        <a:rPr lang="en-ZA" sz="1000" b="1">
                          <a:solidFill>
                            <a:schemeClr val="tx1">
                              <a:lumMod val="75000"/>
                              <a:lumOff val="25000"/>
                            </a:schemeClr>
                          </a:solidFill>
                          <a:effectLst/>
                        </a:rPr>
                        <a:t>Denmark</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108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952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97.9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434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61.8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346.8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36.1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87.2</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109214079"/>
                  </a:ext>
                </a:extLst>
              </a:tr>
              <a:tr h="142288">
                <a:tc>
                  <a:txBody>
                    <a:bodyPr/>
                    <a:lstStyle/>
                    <a:p>
                      <a:pPr marL="0" marR="0">
                        <a:spcBef>
                          <a:spcPts val="0"/>
                        </a:spcBef>
                        <a:spcAft>
                          <a:spcPts val="0"/>
                        </a:spcAft>
                      </a:pPr>
                      <a:r>
                        <a:rPr lang="en-ZA" sz="1000" b="1">
                          <a:solidFill>
                            <a:schemeClr val="tx1">
                              <a:lumMod val="75000"/>
                              <a:lumOff val="25000"/>
                            </a:schemeClr>
                          </a:solidFill>
                          <a:effectLst/>
                        </a:rPr>
                        <a:t>Finland</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94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957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91.7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361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69.2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306.8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22.5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54.2</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501055486"/>
                  </a:ext>
                </a:extLst>
              </a:tr>
              <a:tr h="142288">
                <a:tc>
                  <a:txBody>
                    <a:bodyPr/>
                    <a:lstStyle/>
                    <a:p>
                      <a:pPr marL="0" marR="0">
                        <a:spcBef>
                          <a:spcPts val="0"/>
                        </a:spcBef>
                        <a:spcAft>
                          <a:spcPts val="0"/>
                        </a:spcAft>
                      </a:pPr>
                      <a:r>
                        <a:rPr lang="en-ZA" sz="1000" b="1">
                          <a:solidFill>
                            <a:schemeClr val="tx1">
                              <a:lumMod val="75000"/>
                              <a:lumOff val="25000"/>
                            </a:schemeClr>
                          </a:solidFill>
                          <a:effectLst/>
                        </a:rPr>
                        <a:t>France</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170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1376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162.7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746.5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146.1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700.7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16.6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45.8</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422443543"/>
                  </a:ext>
                </a:extLst>
              </a:tr>
              <a:tr h="142288">
                <a:tc>
                  <a:txBody>
                    <a:bodyPr/>
                    <a:lstStyle/>
                    <a:p>
                      <a:pPr marL="0" marR="0">
                        <a:spcBef>
                          <a:spcPts val="0"/>
                        </a:spcBef>
                        <a:spcAft>
                          <a:spcPts val="0"/>
                        </a:spcAft>
                      </a:pPr>
                      <a:r>
                        <a:rPr lang="en-ZA" sz="1000" b="1">
                          <a:solidFill>
                            <a:schemeClr val="tx1">
                              <a:lumMod val="75000"/>
                              <a:lumOff val="25000"/>
                            </a:schemeClr>
                          </a:solidFill>
                          <a:effectLst/>
                        </a:rPr>
                        <a:t>Germany</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1114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808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768.1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38.8</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611611188"/>
                  </a:ext>
                </a:extLst>
              </a:tr>
              <a:tr h="142288">
                <a:tc>
                  <a:txBody>
                    <a:bodyPr/>
                    <a:lstStyle/>
                    <a:p>
                      <a:pPr marL="0" marR="0">
                        <a:spcBef>
                          <a:spcPts val="0"/>
                        </a:spcBef>
                        <a:spcAft>
                          <a:spcPts val="0"/>
                        </a:spcAft>
                      </a:pPr>
                      <a:r>
                        <a:rPr lang="en-ZA" sz="1000" b="1">
                          <a:solidFill>
                            <a:schemeClr val="tx1">
                              <a:lumMod val="75000"/>
                              <a:lumOff val="25000"/>
                            </a:schemeClr>
                          </a:solidFill>
                          <a:effectLst/>
                        </a:rPr>
                        <a:t>Greece</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269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1413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267.8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1164.4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255.1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1100.5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12.7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63.9</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690412480"/>
                  </a:ext>
                </a:extLst>
              </a:tr>
              <a:tr h="142288">
                <a:tc>
                  <a:txBody>
                    <a:bodyPr/>
                    <a:lstStyle/>
                    <a:p>
                      <a:pPr marL="0" marR="0">
                        <a:spcBef>
                          <a:spcPts val="0"/>
                        </a:spcBef>
                        <a:spcAft>
                          <a:spcPts val="0"/>
                        </a:spcAft>
                      </a:pPr>
                      <a:r>
                        <a:rPr lang="en-ZA" sz="1000" b="1">
                          <a:solidFill>
                            <a:schemeClr val="tx1">
                              <a:lumMod val="75000"/>
                              <a:lumOff val="25000"/>
                            </a:schemeClr>
                          </a:solidFill>
                          <a:effectLst/>
                        </a:rPr>
                        <a:t>Iceland</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108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810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91.5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241.3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69.3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196.9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22.2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44.4</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093871644"/>
                  </a:ext>
                </a:extLst>
              </a:tr>
              <a:tr h="142288">
                <a:tc>
                  <a:txBody>
                    <a:bodyPr/>
                    <a:lstStyle/>
                    <a:p>
                      <a:pPr marL="0" marR="0">
                        <a:spcBef>
                          <a:spcPts val="0"/>
                        </a:spcBef>
                        <a:spcAft>
                          <a:spcPts val="0"/>
                        </a:spcAft>
                      </a:pPr>
                      <a:r>
                        <a:rPr lang="en-ZA" sz="1000" b="1">
                          <a:solidFill>
                            <a:schemeClr val="tx1">
                              <a:lumMod val="75000"/>
                              <a:lumOff val="25000"/>
                            </a:schemeClr>
                          </a:solidFill>
                          <a:effectLst/>
                        </a:rPr>
                        <a:t>Ireland</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88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979</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445</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401.39</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39.16</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672661321"/>
                  </a:ext>
                </a:extLst>
              </a:tr>
              <a:tr h="142288">
                <a:tc>
                  <a:txBody>
                    <a:bodyPr/>
                    <a:lstStyle/>
                    <a:p>
                      <a:pPr marL="0" marR="0">
                        <a:spcBef>
                          <a:spcPts val="0"/>
                        </a:spcBef>
                        <a:spcAft>
                          <a:spcPts val="0"/>
                        </a:spcAft>
                      </a:pPr>
                      <a:r>
                        <a:rPr lang="en-ZA" sz="1000" b="1">
                          <a:solidFill>
                            <a:schemeClr val="tx1">
                              <a:lumMod val="75000"/>
                              <a:lumOff val="25000"/>
                            </a:schemeClr>
                          </a:solidFill>
                          <a:effectLst/>
                        </a:rPr>
                        <a:t>Israel</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198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755</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756</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698.32</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62.35</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599164554"/>
                  </a:ext>
                </a:extLst>
              </a:tr>
              <a:tr h="142288">
                <a:tc>
                  <a:txBody>
                    <a:bodyPr/>
                    <a:lstStyle/>
                    <a:p>
                      <a:pPr marL="0" marR="0">
                        <a:spcBef>
                          <a:spcPts val="0"/>
                        </a:spcBef>
                        <a:spcAft>
                          <a:spcPts val="0"/>
                        </a:spcAft>
                      </a:pPr>
                      <a:r>
                        <a:rPr lang="en-ZA" sz="1000" b="1">
                          <a:solidFill>
                            <a:schemeClr val="tx1">
                              <a:lumMod val="75000"/>
                              <a:lumOff val="25000"/>
                            </a:schemeClr>
                          </a:solidFill>
                          <a:effectLst/>
                        </a:rPr>
                        <a:t>Italy</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165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1276</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800</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701.8</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89.32</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398230927"/>
                  </a:ext>
                </a:extLst>
              </a:tr>
              <a:tr h="142288">
                <a:tc>
                  <a:txBody>
                    <a:bodyPr/>
                    <a:lstStyle/>
                    <a:p>
                      <a:pPr marL="0" marR="0">
                        <a:spcBef>
                          <a:spcPts val="0"/>
                        </a:spcBef>
                        <a:spcAft>
                          <a:spcPts val="0"/>
                        </a:spcAft>
                      </a:pPr>
                      <a:r>
                        <a:rPr lang="en-ZA" sz="1000" b="1">
                          <a:solidFill>
                            <a:schemeClr val="tx1">
                              <a:lumMod val="75000"/>
                              <a:lumOff val="25000"/>
                            </a:schemeClr>
                          </a:solidFill>
                          <a:effectLst/>
                        </a:rPr>
                        <a:t>Liechtenstein</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237007511"/>
                  </a:ext>
                </a:extLst>
              </a:tr>
              <a:tr h="142288">
                <a:tc>
                  <a:txBody>
                    <a:bodyPr/>
                    <a:lstStyle/>
                    <a:p>
                      <a:pPr marL="0" marR="0">
                        <a:spcBef>
                          <a:spcPts val="0"/>
                        </a:spcBef>
                        <a:spcAft>
                          <a:spcPts val="0"/>
                        </a:spcAft>
                      </a:pPr>
                      <a:r>
                        <a:rPr lang="en-ZA" sz="1000" b="1">
                          <a:solidFill>
                            <a:schemeClr val="tx1">
                              <a:lumMod val="75000"/>
                              <a:lumOff val="25000"/>
                            </a:schemeClr>
                          </a:solidFill>
                          <a:effectLst/>
                        </a:rPr>
                        <a:t>Luxembourg</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522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596.7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4.7</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17337236"/>
                  </a:ext>
                </a:extLst>
              </a:tr>
              <a:tr h="142288">
                <a:tc>
                  <a:txBody>
                    <a:bodyPr/>
                    <a:lstStyle/>
                    <a:p>
                      <a:pPr marL="0" marR="0">
                        <a:spcBef>
                          <a:spcPts val="0"/>
                        </a:spcBef>
                        <a:spcAft>
                          <a:spcPts val="0"/>
                        </a:spcAft>
                      </a:pPr>
                      <a:r>
                        <a:rPr lang="en-ZA" sz="1000" b="1">
                          <a:solidFill>
                            <a:schemeClr val="tx1">
                              <a:lumMod val="75000"/>
                              <a:lumOff val="25000"/>
                            </a:schemeClr>
                          </a:solidFill>
                          <a:effectLst/>
                        </a:rPr>
                        <a:t>Malta</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873108046"/>
                  </a:ext>
                </a:extLst>
              </a:tr>
              <a:tr h="142288">
                <a:tc>
                  <a:txBody>
                    <a:bodyPr/>
                    <a:lstStyle/>
                    <a:p>
                      <a:pPr marL="0" marR="0">
                        <a:spcBef>
                          <a:spcPts val="0"/>
                        </a:spcBef>
                        <a:spcAft>
                          <a:spcPts val="0"/>
                        </a:spcAft>
                      </a:pPr>
                      <a:r>
                        <a:rPr lang="en-ZA" sz="1000" b="1">
                          <a:solidFill>
                            <a:schemeClr val="tx1">
                              <a:lumMod val="75000"/>
                              <a:lumOff val="25000"/>
                            </a:schemeClr>
                          </a:solidFill>
                          <a:effectLst/>
                        </a:rPr>
                        <a:t>Netherlands</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106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1034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103.4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379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83.1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322.7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20.3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56.3</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427981716"/>
                  </a:ext>
                </a:extLst>
              </a:tr>
              <a:tr h="142288">
                <a:tc>
                  <a:txBody>
                    <a:bodyPr/>
                    <a:lstStyle/>
                    <a:p>
                      <a:pPr marL="0" marR="0">
                        <a:spcBef>
                          <a:spcPts val="0"/>
                        </a:spcBef>
                        <a:spcAft>
                          <a:spcPts val="0"/>
                        </a:spcAft>
                      </a:pPr>
                      <a:r>
                        <a:rPr lang="en-ZA" sz="1000" b="1">
                          <a:solidFill>
                            <a:schemeClr val="tx1">
                              <a:lumMod val="75000"/>
                              <a:lumOff val="25000"/>
                            </a:schemeClr>
                          </a:solidFill>
                          <a:effectLst/>
                        </a:rPr>
                        <a:t>Norway</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100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1014.5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101.6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317.3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72.2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252.2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29.4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65.1</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083852224"/>
                  </a:ext>
                </a:extLst>
              </a:tr>
              <a:tr h="142288">
                <a:tc>
                  <a:txBody>
                    <a:bodyPr/>
                    <a:lstStyle/>
                    <a:p>
                      <a:pPr marL="0" marR="0">
                        <a:spcBef>
                          <a:spcPts val="0"/>
                        </a:spcBef>
                        <a:spcAft>
                          <a:spcPts val="0"/>
                        </a:spcAft>
                      </a:pPr>
                      <a:r>
                        <a:rPr lang="en-ZA" sz="1000" b="1">
                          <a:solidFill>
                            <a:schemeClr val="tx1">
                              <a:lumMod val="75000"/>
                              <a:lumOff val="25000"/>
                            </a:schemeClr>
                          </a:solidFill>
                          <a:effectLst/>
                        </a:rPr>
                        <a:t>Portugal</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260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2008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1302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871.3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48.1</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374877879"/>
                  </a:ext>
                </a:extLst>
              </a:tr>
              <a:tr h="142288">
                <a:tc>
                  <a:txBody>
                    <a:bodyPr/>
                    <a:lstStyle/>
                    <a:p>
                      <a:pPr marL="0" marR="0">
                        <a:spcBef>
                          <a:spcPts val="0"/>
                        </a:spcBef>
                        <a:spcAft>
                          <a:spcPts val="0"/>
                        </a:spcAft>
                      </a:pPr>
                      <a:r>
                        <a:rPr lang="en-ZA" sz="1000" b="1">
                          <a:solidFill>
                            <a:schemeClr val="tx1">
                              <a:lumMod val="75000"/>
                              <a:lumOff val="25000"/>
                            </a:schemeClr>
                          </a:solidFill>
                          <a:effectLst/>
                        </a:rPr>
                        <a:t>Spain</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152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1368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139.2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599.6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114.7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531.4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24.5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68.2</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550845773"/>
                  </a:ext>
                </a:extLst>
              </a:tr>
              <a:tr h="142288">
                <a:tc>
                  <a:txBody>
                    <a:bodyPr/>
                    <a:lstStyle/>
                    <a:p>
                      <a:pPr marL="0" marR="0">
                        <a:spcBef>
                          <a:spcPts val="0"/>
                        </a:spcBef>
                        <a:spcAft>
                          <a:spcPts val="0"/>
                        </a:spcAft>
                      </a:pPr>
                      <a:r>
                        <a:rPr lang="en-ZA" sz="1000" b="1">
                          <a:solidFill>
                            <a:schemeClr val="tx1">
                              <a:lumMod val="75000"/>
                              <a:lumOff val="25000"/>
                            </a:schemeClr>
                          </a:solidFill>
                          <a:effectLst/>
                        </a:rPr>
                        <a:t>Sweden</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113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996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103.5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401.2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68.4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316.1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35.1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85.1</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038447779"/>
                  </a:ext>
                </a:extLst>
              </a:tr>
              <a:tr h="142288">
                <a:tc>
                  <a:txBody>
                    <a:bodyPr/>
                    <a:lstStyle/>
                    <a:p>
                      <a:pPr marL="0" marR="0">
                        <a:spcBef>
                          <a:spcPts val="0"/>
                        </a:spcBef>
                        <a:spcAft>
                          <a:spcPts val="0"/>
                        </a:spcAft>
                      </a:pPr>
                      <a:r>
                        <a:rPr lang="en-ZA" sz="1000" b="1">
                          <a:solidFill>
                            <a:schemeClr val="tx1">
                              <a:lumMod val="75000"/>
                              <a:lumOff val="25000"/>
                            </a:schemeClr>
                          </a:solidFill>
                          <a:effectLst/>
                        </a:rPr>
                        <a:t>Switzerland</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99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968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93.7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447.8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80.8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408.5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12.9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39.3</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057823376"/>
                  </a:ext>
                </a:extLst>
              </a:tr>
              <a:tr h="142288">
                <a:tc>
                  <a:txBody>
                    <a:bodyPr/>
                    <a:lstStyle/>
                    <a:p>
                      <a:pPr marL="0" marR="0">
                        <a:spcBef>
                          <a:spcPts val="0"/>
                        </a:spcBef>
                        <a:spcAft>
                          <a:spcPts val="0"/>
                        </a:spcAft>
                      </a:pPr>
                      <a:r>
                        <a:rPr lang="en-ZA" sz="1000" b="1">
                          <a:solidFill>
                            <a:schemeClr val="tx1">
                              <a:lumMod val="75000"/>
                              <a:lumOff val="25000"/>
                            </a:schemeClr>
                          </a:solidFill>
                          <a:effectLst/>
                        </a:rPr>
                        <a:t>United Kingdom</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151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1293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102.9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414.8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81.5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489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21.4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69</a:t>
                      </a:r>
                      <a:endParaRPr lang="en-CA" sz="10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664230507"/>
                  </a:ext>
                </a:extLst>
              </a:tr>
            </a:tbl>
          </a:graphicData>
        </a:graphic>
      </p:graphicFrame>
      <p:sp>
        <p:nvSpPr>
          <p:cNvPr id="8" name="Rectangle 7"/>
          <p:cNvSpPr/>
          <p:nvPr/>
        </p:nvSpPr>
        <p:spPr>
          <a:xfrm>
            <a:off x="526052" y="1535108"/>
            <a:ext cx="322400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j-lt"/>
                <a:ea typeface="+mn-ea"/>
                <a:cs typeface="+mn-cs"/>
              </a:rPr>
              <a:t>Prevalence of treated </a:t>
            </a:r>
            <a:r>
              <a:rPr lang="en-US" sz="1600" dirty="0">
                <a:solidFill>
                  <a:prstClr val="black"/>
                </a:solidFill>
                <a:latin typeface="+mj-lt"/>
              </a:rPr>
              <a:t>kidney failure</a:t>
            </a:r>
            <a:endParaRPr kumimoji="0" lang="en-US" sz="1600" b="0" i="0" u="none" strike="noStrike" kern="1200" cap="none" spc="0" normalizeH="0" baseline="0" noProof="0" dirty="0">
              <a:ln>
                <a:noFill/>
              </a:ln>
              <a:solidFill>
                <a:prstClr val="black"/>
              </a:solidFill>
              <a:effectLst/>
              <a:uLnTx/>
              <a:uFillTx/>
              <a:latin typeface="+mj-lt"/>
              <a:ea typeface="+mn-ea"/>
              <a:cs typeface="+mn-cs"/>
            </a:endParaRPr>
          </a:p>
        </p:txBody>
      </p:sp>
      <p:sp>
        <p:nvSpPr>
          <p:cNvPr id="19" name="Rectangle 18"/>
          <p:cNvSpPr/>
          <p:nvPr/>
        </p:nvSpPr>
        <p:spPr>
          <a:xfrm>
            <a:off x="4113404" y="5228651"/>
            <a:ext cx="7953594" cy="74039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a:t>
            </a:r>
            <a:r>
              <a:rPr kumimoji="0" lang="en-US" sz="1000" b="0" i="0" u="none" strike="noStrike" kern="1200" cap="none" spc="0" normalizeH="0" baseline="0" noProof="0" err="1">
                <a:ln>
                  <a:noFill/>
                </a:ln>
                <a:solidFill>
                  <a:prstClr val="black"/>
                </a:solidFill>
                <a:effectLst/>
                <a:uLnTx/>
                <a:uFillTx/>
                <a:latin typeface="+mj-lt"/>
                <a:ea typeface="Calibri" panose="020F0502020204030204" pitchFamily="34" charset="0"/>
                <a:cs typeface="Times New Roman" panose="02020603050405020304" pitchFamily="18" charset="0"/>
              </a:rPr>
              <a:t>pmp</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(per million population)</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Data source:</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ERA-EDTA Registry Annual Report 2019, Finnish Registry for Kidney Diseases Report 2020, Jain et al. (JASN) 2012, RENINE Annual Report 2021, The Norwegian Renal Registry Annual Report 2020, UK Renal Registry 23</a:t>
            </a:r>
            <a:r>
              <a:rPr kumimoji="0" lang="en-US" sz="1000" b="0" i="0" u="none" strike="noStrike" kern="1200" cap="none" spc="0" normalizeH="0" baseline="30000" noProof="0">
                <a:ln>
                  <a:noFill/>
                </a:ln>
                <a:solidFill>
                  <a:prstClr val="black"/>
                </a:solidFill>
                <a:effectLst/>
                <a:uLnTx/>
                <a:uFillTx/>
                <a:latin typeface="+mj-lt"/>
                <a:ea typeface="Calibri" panose="020F0502020204030204" pitchFamily="34" charset="0"/>
                <a:cs typeface="Times New Roman" panose="02020603050405020304" pitchFamily="18" charset="0"/>
              </a:rPr>
              <a:t>rd</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Annual Report, 2019 USRDS Annual Data Report</a:t>
            </a:r>
          </a:p>
          <a:p>
            <a:pPr>
              <a:lnSpc>
                <a:spcPct val="107000"/>
              </a:lnSpc>
              <a:defRPr/>
            </a:pPr>
            <a:r>
              <a:rPr lang="en-US" sz="1000">
                <a:latin typeface="+mj-lt"/>
              </a:rPr>
              <a:t>‘ – ’ : data not reported/unavailable</a:t>
            </a:r>
          </a:p>
        </p:txBody>
      </p:sp>
      <p:sp>
        <p:nvSpPr>
          <p:cNvPr id="20" name="Oval 19"/>
          <p:cNvSpPr/>
          <p:nvPr/>
        </p:nvSpPr>
        <p:spPr>
          <a:xfrm>
            <a:off x="6152230" y="1122947"/>
            <a:ext cx="914317" cy="43018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654472" y="1873662"/>
            <a:ext cx="2967168" cy="289638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17659" y="5337238"/>
            <a:ext cx="2984281"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j-lt"/>
                <a:ea typeface="+mn-ea"/>
                <a:cs typeface="+mn-cs"/>
              </a:rPr>
              <a:t>Treated</a:t>
            </a:r>
            <a:r>
              <a:rPr kumimoji="0" lang="en-US" sz="1100" b="0" i="0" u="none" strike="noStrike" kern="1200" cap="none" spc="0" normalizeH="0" noProof="0" dirty="0">
                <a:ln>
                  <a:noFill/>
                </a:ln>
                <a:solidFill>
                  <a:prstClr val="black"/>
                </a:solidFill>
                <a:effectLst/>
                <a:uLnTx/>
                <a:uFillTx/>
                <a:latin typeface="+mj-lt"/>
                <a:ea typeface="+mn-ea"/>
                <a:cs typeface="+mn-cs"/>
              </a:rPr>
              <a:t> </a:t>
            </a:r>
            <a:r>
              <a:rPr lang="en-US" sz="1100" dirty="0">
                <a:solidFill>
                  <a:prstClr val="black"/>
                </a:solidFill>
                <a:latin typeface="+mj-lt"/>
              </a:rPr>
              <a:t>kidney failure</a:t>
            </a:r>
            <a:r>
              <a:rPr kumimoji="0" lang="en-US" sz="1100" b="0" i="0" u="none" strike="noStrike" kern="1200" cap="none" spc="0" normalizeH="0" noProof="0" dirty="0">
                <a:ln>
                  <a:noFill/>
                </a:ln>
                <a:solidFill>
                  <a:prstClr val="black"/>
                </a:solidFill>
                <a:effectLst/>
                <a:uLnTx/>
                <a:uFillTx/>
                <a:latin typeface="+mj-lt"/>
                <a:ea typeface="+mn-ea"/>
                <a:cs typeface="+mn-cs"/>
              </a:rPr>
              <a:t>: all dialysis + transplant</a:t>
            </a:r>
            <a:endParaRPr kumimoji="0" lang="en-US" sz="1100" b="0" i="0" u="none" strike="noStrike" kern="1200" cap="none" spc="0" normalizeH="0" baseline="0" noProof="0" dirty="0">
              <a:ln>
                <a:noFill/>
              </a:ln>
              <a:solidFill>
                <a:prstClr val="black"/>
              </a:solidFill>
              <a:effectLst/>
              <a:uLnTx/>
              <a:uFillTx/>
              <a:latin typeface="+mj-lt"/>
              <a:ea typeface="+mn-ea"/>
              <a:cs typeface="+mn-cs"/>
            </a:endParaRPr>
          </a:p>
        </p:txBody>
      </p:sp>
      <p:pic>
        <p:nvPicPr>
          <p:cNvPr id="12" name="Picture 11">
            <a:extLst>
              <a:ext uri="{FF2B5EF4-FFF2-40B4-BE49-F238E27FC236}">
                <a16:creationId xmlns:a16="http://schemas.microsoft.com/office/drawing/2014/main" id="{92EF4C21-4F9A-4B7B-48C9-96802D5013A7}"/>
              </a:ext>
            </a:extLst>
          </p:cNvPr>
          <p:cNvPicPr>
            <a:picLocks noChangeAspect="1"/>
          </p:cNvPicPr>
          <p:nvPr/>
        </p:nvPicPr>
        <p:blipFill>
          <a:blip r:embed="rId3"/>
          <a:stretch>
            <a:fillRect/>
          </a:stretch>
        </p:blipFill>
        <p:spPr>
          <a:xfrm>
            <a:off x="18161" y="4984337"/>
            <a:ext cx="4134938" cy="109927"/>
          </a:xfrm>
          <a:prstGeom prst="rect">
            <a:avLst/>
          </a:prstGeom>
        </p:spPr>
      </p:pic>
      <p:sp>
        <p:nvSpPr>
          <p:cNvPr id="13" name="Rectangle 12">
            <a:extLst>
              <a:ext uri="{FF2B5EF4-FFF2-40B4-BE49-F238E27FC236}">
                <a16:creationId xmlns:a16="http://schemas.microsoft.com/office/drawing/2014/main" id="{2B91A78C-9A0C-BEF3-D012-C519211EF146}"/>
              </a:ext>
            </a:extLst>
          </p:cNvPr>
          <p:cNvSpPr/>
          <p:nvPr/>
        </p:nvSpPr>
        <p:spPr>
          <a:xfrm>
            <a:off x="25815" y="4986816"/>
            <a:ext cx="4134938" cy="10744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 name="Title 2">
            <a:extLst>
              <a:ext uri="{FF2B5EF4-FFF2-40B4-BE49-F238E27FC236}">
                <a16:creationId xmlns:a16="http://schemas.microsoft.com/office/drawing/2014/main" id="{BBDE94C1-30CE-7417-3AA1-35C45E7C3841}"/>
              </a:ext>
            </a:extLst>
          </p:cNvPr>
          <p:cNvSpPr>
            <a:spLocks noGrp="1"/>
          </p:cNvSpPr>
          <p:nvPr>
            <p:ph type="title"/>
          </p:nvPr>
        </p:nvSpPr>
        <p:spPr/>
        <p:txBody>
          <a:bodyPr>
            <a:normAutofit/>
          </a:bodyPr>
          <a:lstStyle/>
          <a:p>
            <a:r>
              <a:rPr lang="en-US" dirty="0"/>
              <a:t>Burden of kidney failure</a:t>
            </a:r>
          </a:p>
        </p:txBody>
      </p:sp>
      <p:sp>
        <p:nvSpPr>
          <p:cNvPr id="4" name="Date Placeholder 3">
            <a:extLst>
              <a:ext uri="{FF2B5EF4-FFF2-40B4-BE49-F238E27FC236}">
                <a16:creationId xmlns:a16="http://schemas.microsoft.com/office/drawing/2014/main" id="{92853EFE-B81F-A194-22B5-8C38E37DEA8D}"/>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5" name="Footer Placeholder 4">
            <a:extLst>
              <a:ext uri="{FF2B5EF4-FFF2-40B4-BE49-F238E27FC236}">
                <a16:creationId xmlns:a16="http://schemas.microsoft.com/office/drawing/2014/main" id="{89E406EB-9E0D-363B-26AA-49D5C2789ED3}"/>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655DD5FE-1C6E-3FA2-4299-BBE70536DAD3}"/>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14</a:t>
            </a:fld>
            <a:endParaRPr lang="en-US"/>
          </a:p>
        </p:txBody>
      </p:sp>
    </p:spTree>
    <p:extLst>
      <p:ext uri="{BB962C8B-B14F-4D97-AF65-F5344CB8AC3E}">
        <p14:creationId xmlns:p14="http://schemas.microsoft.com/office/powerpoint/2010/main" val="1065260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E2EE526-2FB2-34B4-B767-3971A216D413}"/>
              </a:ext>
            </a:extLst>
          </p:cNvPr>
          <p:cNvPicPr>
            <a:picLocks noChangeAspect="1"/>
          </p:cNvPicPr>
          <p:nvPr/>
        </p:nvPicPr>
        <p:blipFill>
          <a:blip r:embed="rId2"/>
          <a:stretch>
            <a:fillRect/>
          </a:stretch>
        </p:blipFill>
        <p:spPr>
          <a:xfrm>
            <a:off x="754943" y="1843138"/>
            <a:ext cx="3177873" cy="308871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278062416"/>
              </p:ext>
            </p:extLst>
          </p:nvPr>
        </p:nvGraphicFramePr>
        <p:xfrm>
          <a:off x="4660231" y="1257017"/>
          <a:ext cx="6983046" cy="4260957"/>
        </p:xfrm>
        <a:graphic>
          <a:graphicData uri="http://schemas.openxmlformats.org/drawingml/2006/table">
            <a:tbl>
              <a:tblPr firstRow="1" firstCol="1" bandRow="1">
                <a:tableStyleId>{F5AB1C69-6EDB-4FF4-983F-18BD219EF322}</a:tableStyleId>
              </a:tblPr>
              <a:tblGrid>
                <a:gridCol w="1088601">
                  <a:extLst>
                    <a:ext uri="{9D8B030D-6E8A-4147-A177-3AD203B41FA5}">
                      <a16:colId xmlns:a16="http://schemas.microsoft.com/office/drawing/2014/main" val="529967117"/>
                    </a:ext>
                  </a:extLst>
                </a:gridCol>
                <a:gridCol w="1178889">
                  <a:extLst>
                    <a:ext uri="{9D8B030D-6E8A-4147-A177-3AD203B41FA5}">
                      <a16:colId xmlns:a16="http://schemas.microsoft.com/office/drawing/2014/main" val="1660586446"/>
                    </a:ext>
                  </a:extLst>
                </a:gridCol>
                <a:gridCol w="1178889">
                  <a:extLst>
                    <a:ext uri="{9D8B030D-6E8A-4147-A177-3AD203B41FA5}">
                      <a16:colId xmlns:a16="http://schemas.microsoft.com/office/drawing/2014/main" val="3738346209"/>
                    </a:ext>
                  </a:extLst>
                </a:gridCol>
                <a:gridCol w="1178889">
                  <a:extLst>
                    <a:ext uri="{9D8B030D-6E8A-4147-A177-3AD203B41FA5}">
                      <a16:colId xmlns:a16="http://schemas.microsoft.com/office/drawing/2014/main" val="2818552729"/>
                    </a:ext>
                  </a:extLst>
                </a:gridCol>
                <a:gridCol w="1178889">
                  <a:extLst>
                    <a:ext uri="{9D8B030D-6E8A-4147-A177-3AD203B41FA5}">
                      <a16:colId xmlns:a16="http://schemas.microsoft.com/office/drawing/2014/main" val="3548966454"/>
                    </a:ext>
                  </a:extLst>
                </a:gridCol>
                <a:gridCol w="1178889">
                  <a:extLst>
                    <a:ext uri="{9D8B030D-6E8A-4147-A177-3AD203B41FA5}">
                      <a16:colId xmlns:a16="http://schemas.microsoft.com/office/drawing/2014/main" val="564233900"/>
                    </a:ext>
                  </a:extLst>
                </a:gridCol>
              </a:tblGrid>
              <a:tr h="175854">
                <a:tc rowSpan="2">
                  <a:txBody>
                    <a:bodyPr/>
                    <a:lstStyle/>
                    <a:p>
                      <a:pPr marL="0" marR="0" algn="ctr">
                        <a:lnSpc>
                          <a:spcPct val="106000"/>
                        </a:lnSpc>
                        <a:spcBef>
                          <a:spcPts val="0"/>
                        </a:spcBef>
                        <a:spcAft>
                          <a:spcPts val="0"/>
                        </a:spcAft>
                      </a:pPr>
                      <a:r>
                        <a:rPr lang="en-US" sz="1000" b="1" kern="1200">
                          <a:solidFill>
                            <a:srgbClr val="FFFFFF"/>
                          </a:solidFill>
                          <a:effectLst/>
                        </a:rPr>
                        <a:t>Country </a:t>
                      </a:r>
                      <a:endParaRPr lang="en-GB" sz="1000">
                        <a:effectLst/>
                        <a:latin typeface="+mj-lt"/>
                        <a:ea typeface="Calibri" panose="020F0502020204030204" pitchFamily="34" charset="0"/>
                        <a:cs typeface="Times New Roman" panose="02020603050405020304" pitchFamily="18" charset="0"/>
                      </a:endParaRPr>
                    </a:p>
                  </a:txBody>
                  <a:tcPr marL="18570" marR="18570" marT="6478" marB="0" anchor="ctr"/>
                </a:tc>
                <a:tc gridSpan="5">
                  <a:txBody>
                    <a:bodyPr/>
                    <a:lstStyle/>
                    <a:p>
                      <a:pPr marL="0" marR="0" algn="ctr">
                        <a:lnSpc>
                          <a:spcPct val="106000"/>
                        </a:lnSpc>
                        <a:spcBef>
                          <a:spcPts val="0"/>
                        </a:spcBef>
                        <a:spcAft>
                          <a:spcPts val="0"/>
                        </a:spcAft>
                      </a:pPr>
                      <a:r>
                        <a:rPr lang="en-US" sz="1000" b="1" kern="1200">
                          <a:solidFill>
                            <a:srgbClr val="404040"/>
                          </a:solidFill>
                          <a:effectLst/>
                        </a:rPr>
                        <a:t>Kidney transplantation</a:t>
                      </a:r>
                      <a:endParaRPr lang="en-GB" sz="1000">
                        <a:effectLst/>
                        <a:latin typeface="+mj-lt"/>
                        <a:ea typeface="Calibri" panose="020F0502020204030204" pitchFamily="34" charset="0"/>
                        <a:cs typeface="Times New Roman" panose="02020603050405020304" pitchFamily="18" charset="0"/>
                      </a:endParaRPr>
                    </a:p>
                  </a:txBody>
                  <a:tcPr marL="18570" marR="18570" marT="6478"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1551360"/>
                  </a:ext>
                </a:extLst>
              </a:tr>
              <a:tr h="341473">
                <a:tc vMerge="1">
                  <a:txBody>
                    <a:bodyPr/>
                    <a:lstStyle/>
                    <a:p>
                      <a:endParaRPr lang="en-GB"/>
                    </a:p>
                  </a:txBody>
                  <a:tcPr/>
                </a:tc>
                <a:tc>
                  <a:txBody>
                    <a:bodyPr/>
                    <a:lstStyle/>
                    <a:p>
                      <a:pPr marL="0" marR="0" algn="ctr">
                        <a:lnSpc>
                          <a:spcPct val="106000"/>
                        </a:lnSpc>
                        <a:spcBef>
                          <a:spcPts val="0"/>
                        </a:spcBef>
                        <a:spcAft>
                          <a:spcPts val="0"/>
                        </a:spcAft>
                      </a:pPr>
                      <a:r>
                        <a:rPr lang="en-US" sz="1000" kern="1200">
                          <a:solidFill>
                            <a:srgbClr val="404040"/>
                          </a:solidFill>
                          <a:effectLst/>
                        </a:rPr>
                        <a:t>Incidence overall</a:t>
                      </a:r>
                      <a:endParaRPr lang="en-GB" sz="1000">
                        <a:effectLst/>
                        <a:latin typeface="+mj-lt"/>
                        <a:ea typeface="Calibri" panose="020F0502020204030204" pitchFamily="34" charset="0"/>
                        <a:cs typeface="Times New Roman" panose="02020603050405020304" pitchFamily="18" charset="0"/>
                      </a:endParaRPr>
                    </a:p>
                  </a:txBody>
                  <a:tcPr marL="18570" marR="18570" marT="6478" marB="0" anchor="ctr"/>
                </a:tc>
                <a:tc>
                  <a:txBody>
                    <a:bodyPr/>
                    <a:lstStyle/>
                    <a:p>
                      <a:pPr marL="0" marR="0" algn="ctr">
                        <a:lnSpc>
                          <a:spcPct val="106000"/>
                        </a:lnSpc>
                        <a:spcBef>
                          <a:spcPts val="0"/>
                        </a:spcBef>
                        <a:spcAft>
                          <a:spcPts val="0"/>
                        </a:spcAft>
                      </a:pPr>
                      <a:r>
                        <a:rPr lang="en-US" sz="1000" kern="1200">
                          <a:solidFill>
                            <a:srgbClr val="404040"/>
                          </a:solidFill>
                          <a:effectLst/>
                        </a:rPr>
                        <a:t>Prevalence overall</a:t>
                      </a:r>
                      <a:endParaRPr lang="en-GB" sz="1000">
                        <a:effectLst/>
                        <a:latin typeface="+mj-lt"/>
                        <a:ea typeface="Calibri" panose="020F0502020204030204" pitchFamily="34" charset="0"/>
                        <a:cs typeface="Times New Roman" panose="02020603050405020304" pitchFamily="18" charset="0"/>
                      </a:endParaRPr>
                    </a:p>
                  </a:txBody>
                  <a:tcPr marL="18570" marR="18570" marT="6478" marB="0" anchor="ctr"/>
                </a:tc>
                <a:tc>
                  <a:txBody>
                    <a:bodyPr/>
                    <a:lstStyle/>
                    <a:p>
                      <a:pPr marL="0" marR="0" algn="ctr">
                        <a:lnSpc>
                          <a:spcPct val="106000"/>
                        </a:lnSpc>
                        <a:spcBef>
                          <a:spcPts val="0"/>
                        </a:spcBef>
                        <a:spcAft>
                          <a:spcPts val="0"/>
                        </a:spcAft>
                      </a:pPr>
                      <a:r>
                        <a:rPr lang="en-US" sz="1000" kern="1200">
                          <a:solidFill>
                            <a:srgbClr val="404040"/>
                          </a:solidFill>
                          <a:effectLst/>
                        </a:rPr>
                        <a:t>Incidence of deceased donor</a:t>
                      </a:r>
                      <a:endParaRPr lang="en-GB" sz="1000">
                        <a:effectLst/>
                        <a:latin typeface="+mj-lt"/>
                        <a:ea typeface="Calibri" panose="020F0502020204030204" pitchFamily="34" charset="0"/>
                        <a:cs typeface="Times New Roman" panose="02020603050405020304" pitchFamily="18" charset="0"/>
                      </a:endParaRPr>
                    </a:p>
                  </a:txBody>
                  <a:tcPr marL="18570" marR="18570" marT="6478" marB="0" anchor="ctr"/>
                </a:tc>
                <a:tc>
                  <a:txBody>
                    <a:bodyPr/>
                    <a:lstStyle/>
                    <a:p>
                      <a:pPr marL="0" marR="0" algn="ctr">
                        <a:lnSpc>
                          <a:spcPct val="106000"/>
                        </a:lnSpc>
                        <a:spcBef>
                          <a:spcPts val="0"/>
                        </a:spcBef>
                        <a:spcAft>
                          <a:spcPts val="0"/>
                        </a:spcAft>
                      </a:pPr>
                      <a:r>
                        <a:rPr lang="en-US" sz="1000" kern="1200">
                          <a:solidFill>
                            <a:srgbClr val="404040"/>
                          </a:solidFill>
                          <a:effectLst/>
                        </a:rPr>
                        <a:t>Incidence of living donor</a:t>
                      </a:r>
                      <a:endParaRPr lang="en-GB" sz="1000">
                        <a:effectLst/>
                        <a:latin typeface="+mj-lt"/>
                        <a:ea typeface="Calibri" panose="020F0502020204030204" pitchFamily="34" charset="0"/>
                        <a:cs typeface="Times New Roman" panose="02020603050405020304" pitchFamily="18" charset="0"/>
                      </a:endParaRPr>
                    </a:p>
                  </a:txBody>
                  <a:tcPr marL="18570" marR="18570" marT="6478" marB="0" anchor="ctr"/>
                </a:tc>
                <a:tc>
                  <a:txBody>
                    <a:bodyPr/>
                    <a:lstStyle/>
                    <a:p>
                      <a:pPr marL="0" marR="0" algn="ctr">
                        <a:lnSpc>
                          <a:spcPct val="106000"/>
                        </a:lnSpc>
                        <a:spcBef>
                          <a:spcPts val="0"/>
                        </a:spcBef>
                        <a:spcAft>
                          <a:spcPts val="0"/>
                        </a:spcAft>
                      </a:pPr>
                      <a:r>
                        <a:rPr lang="en-US" sz="1000" kern="1200">
                          <a:solidFill>
                            <a:srgbClr val="404040"/>
                          </a:solidFill>
                          <a:effectLst/>
                        </a:rPr>
                        <a:t>Incidence of pre-emptive</a:t>
                      </a:r>
                      <a:endParaRPr lang="en-GB" sz="1000">
                        <a:effectLst/>
                        <a:latin typeface="+mj-lt"/>
                        <a:ea typeface="Calibri" panose="020F0502020204030204" pitchFamily="34" charset="0"/>
                        <a:cs typeface="Times New Roman" panose="02020603050405020304" pitchFamily="18" charset="0"/>
                      </a:endParaRPr>
                    </a:p>
                  </a:txBody>
                  <a:tcPr marL="18570" marR="18570" marT="6478" marB="0" anchor="ctr"/>
                </a:tc>
                <a:extLst>
                  <a:ext uri="{0D108BD9-81ED-4DB2-BD59-A6C34878D82A}">
                    <a16:rowId xmlns:a16="http://schemas.microsoft.com/office/drawing/2014/main" val="14210279"/>
                  </a:ext>
                </a:extLst>
              </a:tr>
              <a:tr h="170165">
                <a:tc>
                  <a:txBody>
                    <a:bodyPr/>
                    <a:lstStyle/>
                    <a:p>
                      <a:pPr marL="0" marR="0">
                        <a:spcBef>
                          <a:spcPts val="0"/>
                        </a:spcBef>
                        <a:spcAft>
                          <a:spcPts val="0"/>
                        </a:spcAft>
                      </a:pPr>
                      <a:r>
                        <a:rPr lang="en-US" sz="1000" b="1">
                          <a:solidFill>
                            <a:schemeClr val="tx1">
                              <a:lumMod val="75000"/>
                              <a:lumOff val="25000"/>
                            </a:schemeClr>
                          </a:solidFill>
                          <a:effectLst/>
                        </a:rPr>
                        <a:t>Andorra</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422690618"/>
                  </a:ext>
                </a:extLst>
              </a:tr>
              <a:tr h="170165">
                <a:tc>
                  <a:txBody>
                    <a:bodyPr/>
                    <a:lstStyle/>
                    <a:p>
                      <a:pPr marL="0" marR="0">
                        <a:spcBef>
                          <a:spcPts val="0"/>
                        </a:spcBef>
                        <a:spcAft>
                          <a:spcPts val="0"/>
                        </a:spcAft>
                      </a:pPr>
                      <a:r>
                        <a:rPr lang="en-ZA" sz="1000" b="1">
                          <a:solidFill>
                            <a:schemeClr val="tx1">
                              <a:lumMod val="75000"/>
                              <a:lumOff val="25000"/>
                            </a:schemeClr>
                          </a:solidFill>
                          <a:effectLst/>
                        </a:rPr>
                        <a:t>Austria</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34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507.1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29.33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4.67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6.7</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95497187"/>
                  </a:ext>
                </a:extLst>
              </a:tr>
              <a:tr h="170165">
                <a:tc>
                  <a:txBody>
                    <a:bodyPr/>
                    <a:lstStyle/>
                    <a:p>
                      <a:pPr marL="0" marR="0">
                        <a:spcBef>
                          <a:spcPts val="0"/>
                        </a:spcBef>
                        <a:spcAft>
                          <a:spcPts val="0"/>
                        </a:spcAft>
                      </a:pPr>
                      <a:r>
                        <a:rPr lang="en-ZA" sz="1000" b="1">
                          <a:solidFill>
                            <a:schemeClr val="tx1">
                              <a:lumMod val="75000"/>
                              <a:lumOff val="25000"/>
                            </a:schemeClr>
                          </a:solidFill>
                          <a:effectLst/>
                        </a:rPr>
                        <a:t>Belgium</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35.95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569.65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30.86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5.09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2.9</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244538482"/>
                  </a:ext>
                </a:extLst>
              </a:tr>
              <a:tr h="170165">
                <a:tc>
                  <a:txBody>
                    <a:bodyPr/>
                    <a:lstStyle/>
                    <a:p>
                      <a:pPr marL="0" marR="0">
                        <a:spcBef>
                          <a:spcPts val="0"/>
                        </a:spcBef>
                        <a:spcAft>
                          <a:spcPts val="0"/>
                        </a:spcAft>
                      </a:pPr>
                      <a:r>
                        <a:rPr lang="en-ZA" sz="1000" b="1">
                          <a:solidFill>
                            <a:schemeClr val="tx1">
                              <a:lumMod val="75000"/>
                              <a:lumOff val="25000"/>
                            </a:schemeClr>
                          </a:solidFill>
                          <a:effectLst/>
                        </a:rPr>
                        <a:t>Denmark</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43.45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517.7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31.72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11.72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952014415"/>
                  </a:ext>
                </a:extLst>
              </a:tr>
              <a:tr h="170165">
                <a:tc>
                  <a:txBody>
                    <a:bodyPr/>
                    <a:lstStyle/>
                    <a:p>
                      <a:pPr marL="0" marR="0">
                        <a:spcBef>
                          <a:spcPts val="0"/>
                        </a:spcBef>
                        <a:spcAft>
                          <a:spcPts val="0"/>
                        </a:spcAft>
                      </a:pPr>
                      <a:r>
                        <a:rPr lang="en-ZA" sz="1000" b="1">
                          <a:solidFill>
                            <a:schemeClr val="tx1">
                              <a:lumMod val="75000"/>
                              <a:lumOff val="25000"/>
                            </a:schemeClr>
                          </a:solidFill>
                          <a:effectLst/>
                        </a:rPr>
                        <a:t>Finland</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48.73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601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40.36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8.36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4.3</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973838290"/>
                  </a:ext>
                </a:extLst>
              </a:tr>
              <a:tr h="170165">
                <a:tc>
                  <a:txBody>
                    <a:bodyPr/>
                    <a:lstStyle/>
                    <a:p>
                      <a:pPr marL="0" marR="0">
                        <a:spcBef>
                          <a:spcPts val="0"/>
                        </a:spcBef>
                        <a:spcAft>
                          <a:spcPts val="0"/>
                        </a:spcAft>
                      </a:pPr>
                      <a:r>
                        <a:rPr lang="en-ZA" sz="1000" b="1">
                          <a:solidFill>
                            <a:schemeClr val="tx1">
                              <a:lumMod val="75000"/>
                              <a:lumOff val="25000"/>
                            </a:schemeClr>
                          </a:solidFill>
                          <a:effectLst/>
                        </a:rPr>
                        <a:t>France</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49.72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622.3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42.05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7.68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7.1</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59303009"/>
                  </a:ext>
                </a:extLst>
              </a:tr>
              <a:tr h="170165">
                <a:tc>
                  <a:txBody>
                    <a:bodyPr/>
                    <a:lstStyle/>
                    <a:p>
                      <a:pPr marL="0" marR="0">
                        <a:spcBef>
                          <a:spcPts val="0"/>
                        </a:spcBef>
                        <a:spcAft>
                          <a:spcPts val="0"/>
                        </a:spcAft>
                      </a:pPr>
                      <a:r>
                        <a:rPr lang="en-ZA" sz="1000" b="1">
                          <a:solidFill>
                            <a:schemeClr val="tx1">
                              <a:lumMod val="75000"/>
                              <a:lumOff val="25000"/>
                            </a:schemeClr>
                          </a:solidFill>
                          <a:effectLst/>
                        </a:rPr>
                        <a:t>Germany</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23.74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18.08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5.66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827857838"/>
                  </a:ext>
                </a:extLst>
              </a:tr>
              <a:tr h="170165">
                <a:tc>
                  <a:txBody>
                    <a:bodyPr/>
                    <a:lstStyle/>
                    <a:p>
                      <a:pPr marL="0" marR="0">
                        <a:spcBef>
                          <a:spcPts val="0"/>
                        </a:spcBef>
                        <a:spcAft>
                          <a:spcPts val="0"/>
                        </a:spcAft>
                      </a:pPr>
                      <a:r>
                        <a:rPr lang="en-ZA" sz="1000" b="1">
                          <a:solidFill>
                            <a:schemeClr val="tx1">
                              <a:lumMod val="75000"/>
                              <a:lumOff val="25000"/>
                            </a:schemeClr>
                          </a:solidFill>
                          <a:effectLst/>
                        </a:rPr>
                        <a:t>Greece</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16.54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248.9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7.98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8.56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455655206"/>
                  </a:ext>
                </a:extLst>
              </a:tr>
              <a:tr h="170165">
                <a:tc>
                  <a:txBody>
                    <a:bodyPr/>
                    <a:lstStyle/>
                    <a:p>
                      <a:pPr marL="0" marR="0">
                        <a:spcBef>
                          <a:spcPts val="0"/>
                        </a:spcBef>
                        <a:spcAft>
                          <a:spcPts val="0"/>
                        </a:spcAft>
                      </a:pPr>
                      <a:r>
                        <a:rPr lang="en-ZA" sz="1000" b="1">
                          <a:solidFill>
                            <a:schemeClr val="tx1">
                              <a:lumMod val="75000"/>
                              <a:lumOff val="25000"/>
                            </a:schemeClr>
                          </a:solidFill>
                          <a:effectLst/>
                        </a:rPr>
                        <a:t>Iceland</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30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565.8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23.33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6.67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13.9</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237087563"/>
                  </a:ext>
                </a:extLst>
              </a:tr>
              <a:tr h="170165">
                <a:tc>
                  <a:txBody>
                    <a:bodyPr/>
                    <a:lstStyle/>
                    <a:p>
                      <a:pPr marL="0" marR="0">
                        <a:spcBef>
                          <a:spcPts val="0"/>
                        </a:spcBef>
                        <a:spcAft>
                          <a:spcPts val="0"/>
                        </a:spcAft>
                      </a:pPr>
                      <a:r>
                        <a:rPr lang="en-ZA" sz="1000" b="1">
                          <a:solidFill>
                            <a:schemeClr val="tx1">
                              <a:lumMod val="75000"/>
                              <a:lumOff val="25000"/>
                            </a:schemeClr>
                          </a:solidFill>
                          <a:effectLst/>
                        </a:rPr>
                        <a:t>Ireland</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27.8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533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20.8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658913453"/>
                  </a:ext>
                </a:extLst>
              </a:tr>
              <a:tr h="170165">
                <a:tc>
                  <a:txBody>
                    <a:bodyPr/>
                    <a:lstStyle/>
                    <a:p>
                      <a:pPr marL="0" marR="0">
                        <a:spcBef>
                          <a:spcPts val="0"/>
                        </a:spcBef>
                        <a:spcAft>
                          <a:spcPts val="0"/>
                        </a:spcAft>
                      </a:pPr>
                      <a:r>
                        <a:rPr lang="en-ZA" sz="1000" b="1">
                          <a:solidFill>
                            <a:schemeClr val="tx1">
                              <a:lumMod val="75000"/>
                              <a:lumOff val="25000"/>
                            </a:schemeClr>
                          </a:solidFill>
                          <a:effectLst/>
                        </a:rPr>
                        <a:t>Israel</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54.09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492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16.93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37.16</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403137613"/>
                  </a:ext>
                </a:extLst>
              </a:tr>
              <a:tr h="170165">
                <a:tc>
                  <a:txBody>
                    <a:bodyPr/>
                    <a:lstStyle/>
                    <a:p>
                      <a:pPr marL="0" marR="0">
                        <a:spcBef>
                          <a:spcPts val="0"/>
                        </a:spcBef>
                        <a:spcAft>
                          <a:spcPts val="0"/>
                        </a:spcAft>
                      </a:pPr>
                      <a:r>
                        <a:rPr lang="en-ZA" sz="1000" b="1">
                          <a:solidFill>
                            <a:schemeClr val="tx1">
                              <a:lumMod val="75000"/>
                              <a:lumOff val="25000"/>
                            </a:schemeClr>
                          </a:solidFill>
                          <a:effectLst/>
                        </a:rPr>
                        <a:t>Italy</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31.52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476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26.83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4.69</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941405389"/>
                  </a:ext>
                </a:extLst>
              </a:tr>
              <a:tr h="170165">
                <a:tc>
                  <a:txBody>
                    <a:bodyPr/>
                    <a:lstStyle/>
                    <a:p>
                      <a:pPr marL="0" marR="0">
                        <a:spcBef>
                          <a:spcPts val="0"/>
                        </a:spcBef>
                        <a:spcAft>
                          <a:spcPts val="0"/>
                        </a:spcAft>
                      </a:pPr>
                      <a:r>
                        <a:rPr lang="en-ZA" sz="1000" b="1">
                          <a:solidFill>
                            <a:schemeClr val="tx1">
                              <a:lumMod val="75000"/>
                              <a:lumOff val="25000"/>
                            </a:schemeClr>
                          </a:solidFill>
                          <a:effectLst/>
                        </a:rPr>
                        <a:t>Liechtenstein</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772619831"/>
                  </a:ext>
                </a:extLst>
              </a:tr>
              <a:tr h="170165">
                <a:tc>
                  <a:txBody>
                    <a:bodyPr/>
                    <a:lstStyle/>
                    <a:p>
                      <a:pPr marL="0" marR="0">
                        <a:spcBef>
                          <a:spcPts val="0"/>
                        </a:spcBef>
                        <a:spcAft>
                          <a:spcPts val="0"/>
                        </a:spcAft>
                      </a:pPr>
                      <a:r>
                        <a:rPr lang="en-ZA" sz="1000" b="1">
                          <a:solidFill>
                            <a:schemeClr val="tx1">
                              <a:lumMod val="75000"/>
                              <a:lumOff val="25000"/>
                            </a:schemeClr>
                          </a:solidFill>
                          <a:effectLst/>
                        </a:rPr>
                        <a:t>Luxembourg</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12</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210376901"/>
                  </a:ext>
                </a:extLst>
              </a:tr>
              <a:tr h="170165">
                <a:tc>
                  <a:txBody>
                    <a:bodyPr/>
                    <a:lstStyle/>
                    <a:p>
                      <a:pPr marL="0" marR="0">
                        <a:spcBef>
                          <a:spcPts val="0"/>
                        </a:spcBef>
                        <a:spcAft>
                          <a:spcPts val="0"/>
                        </a:spcAft>
                      </a:pPr>
                      <a:r>
                        <a:rPr lang="en-ZA" sz="1000" b="1">
                          <a:solidFill>
                            <a:schemeClr val="tx1">
                              <a:lumMod val="75000"/>
                              <a:lumOff val="25000"/>
                            </a:schemeClr>
                          </a:solidFill>
                          <a:effectLst/>
                        </a:rPr>
                        <a:t>Malta</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7.5</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655199492"/>
                  </a:ext>
                </a:extLst>
              </a:tr>
              <a:tr h="170165">
                <a:tc>
                  <a:txBody>
                    <a:bodyPr/>
                    <a:lstStyle/>
                    <a:p>
                      <a:pPr marL="0" marR="0">
                        <a:spcBef>
                          <a:spcPts val="0"/>
                        </a:spcBef>
                        <a:spcAft>
                          <a:spcPts val="0"/>
                        </a:spcAft>
                      </a:pPr>
                      <a:r>
                        <a:rPr lang="en-ZA" sz="1000" b="1">
                          <a:solidFill>
                            <a:schemeClr val="tx1">
                              <a:lumMod val="75000"/>
                              <a:lumOff val="25000"/>
                            </a:schemeClr>
                          </a:solidFill>
                          <a:effectLst/>
                        </a:rPr>
                        <a:t>Netherlands</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53.26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695.2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26.98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26.28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16.8</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55954543"/>
                  </a:ext>
                </a:extLst>
              </a:tr>
              <a:tr h="170165">
                <a:tc>
                  <a:txBody>
                    <a:bodyPr/>
                    <a:lstStyle/>
                    <a:p>
                      <a:pPr marL="0" marR="0">
                        <a:spcBef>
                          <a:spcPts val="0"/>
                        </a:spcBef>
                        <a:spcAft>
                          <a:spcPts val="0"/>
                        </a:spcAft>
                      </a:pPr>
                      <a:r>
                        <a:rPr lang="en-ZA" sz="1000" b="1">
                          <a:solidFill>
                            <a:schemeClr val="tx1">
                              <a:lumMod val="75000"/>
                              <a:lumOff val="25000"/>
                            </a:schemeClr>
                          </a:solidFill>
                          <a:effectLst/>
                        </a:rPr>
                        <a:t>Norway</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44.7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686.4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33.52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10.93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11.8</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760558791"/>
                  </a:ext>
                </a:extLst>
              </a:tr>
              <a:tr h="170165">
                <a:tc>
                  <a:txBody>
                    <a:bodyPr/>
                    <a:lstStyle/>
                    <a:p>
                      <a:pPr marL="0" marR="0">
                        <a:spcBef>
                          <a:spcPts val="0"/>
                        </a:spcBef>
                        <a:spcAft>
                          <a:spcPts val="0"/>
                        </a:spcAft>
                      </a:pPr>
                      <a:r>
                        <a:rPr lang="en-ZA" sz="1000" b="1">
                          <a:solidFill>
                            <a:schemeClr val="tx1">
                              <a:lumMod val="75000"/>
                              <a:lumOff val="25000"/>
                            </a:schemeClr>
                          </a:solidFill>
                          <a:effectLst/>
                        </a:rPr>
                        <a:t>Portugal</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42.06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707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38.53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3.53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103983827"/>
                  </a:ext>
                </a:extLst>
              </a:tr>
              <a:tr h="170165">
                <a:tc>
                  <a:txBody>
                    <a:bodyPr/>
                    <a:lstStyle/>
                    <a:p>
                      <a:pPr marL="0" marR="0">
                        <a:spcBef>
                          <a:spcPts val="0"/>
                        </a:spcBef>
                        <a:spcAft>
                          <a:spcPts val="0"/>
                        </a:spcAft>
                      </a:pPr>
                      <a:r>
                        <a:rPr lang="en-ZA" sz="1000" b="1">
                          <a:solidFill>
                            <a:schemeClr val="tx1">
                              <a:lumMod val="75000"/>
                              <a:lumOff val="25000"/>
                            </a:schemeClr>
                          </a:solidFill>
                          <a:effectLst/>
                        </a:rPr>
                        <a:t>Spain</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63.17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751.2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56.25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6.92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6.8</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910872298"/>
                  </a:ext>
                </a:extLst>
              </a:tr>
              <a:tr h="170165">
                <a:tc>
                  <a:txBody>
                    <a:bodyPr/>
                    <a:lstStyle/>
                    <a:p>
                      <a:pPr marL="0" marR="0">
                        <a:spcBef>
                          <a:spcPts val="0"/>
                        </a:spcBef>
                        <a:spcAft>
                          <a:spcPts val="0"/>
                        </a:spcAft>
                      </a:pPr>
                      <a:r>
                        <a:rPr lang="en-ZA" sz="1000" b="1">
                          <a:solidFill>
                            <a:schemeClr val="tx1">
                              <a:lumMod val="75000"/>
                              <a:lumOff val="25000"/>
                            </a:schemeClr>
                          </a:solidFill>
                          <a:effectLst/>
                        </a:rPr>
                        <a:t>Sweden</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43.63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594.7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32.06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11.57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9.7</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79873038"/>
                  </a:ext>
                </a:extLst>
              </a:tr>
              <a:tr h="170165">
                <a:tc>
                  <a:txBody>
                    <a:bodyPr/>
                    <a:lstStyle/>
                    <a:p>
                      <a:pPr marL="0" marR="0">
                        <a:spcBef>
                          <a:spcPts val="0"/>
                        </a:spcBef>
                        <a:spcAft>
                          <a:spcPts val="0"/>
                        </a:spcAft>
                      </a:pPr>
                      <a:r>
                        <a:rPr lang="en-ZA" sz="1000" b="1">
                          <a:solidFill>
                            <a:schemeClr val="tx1">
                              <a:lumMod val="75000"/>
                              <a:lumOff val="25000"/>
                            </a:schemeClr>
                          </a:solidFill>
                          <a:effectLst/>
                        </a:rPr>
                        <a:t>Switzerland</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41.61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519.2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27.59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14.02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5.1</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151620482"/>
                  </a:ext>
                </a:extLst>
              </a:tr>
              <a:tr h="170165">
                <a:tc>
                  <a:txBody>
                    <a:bodyPr/>
                    <a:lstStyle/>
                    <a:p>
                      <a:pPr marL="0" marR="0">
                        <a:spcBef>
                          <a:spcPts val="0"/>
                        </a:spcBef>
                        <a:spcAft>
                          <a:spcPts val="0"/>
                        </a:spcAft>
                      </a:pPr>
                      <a:r>
                        <a:rPr lang="en-ZA" sz="1000" b="1">
                          <a:solidFill>
                            <a:schemeClr val="tx1">
                              <a:lumMod val="75000"/>
                              <a:lumOff val="25000"/>
                            </a:schemeClr>
                          </a:solidFill>
                          <a:effectLst/>
                        </a:rPr>
                        <a:t>United Kingdom</a:t>
                      </a:r>
                      <a:endParaRPr lang="en-US" sz="1000" b="1" i="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570" marR="18570" marT="6478" marB="0" anchor="ctr"/>
                </a:tc>
                <a:tc>
                  <a:txBody>
                    <a:bodyPr/>
                    <a:lstStyle/>
                    <a:p>
                      <a:pPr algn="ctr" fontAlgn="b"/>
                      <a:r>
                        <a:rPr lang="en-CA" sz="1000" b="0" u="none" strike="noStrike">
                          <a:solidFill>
                            <a:srgbClr val="000000"/>
                          </a:solidFill>
                          <a:effectLst/>
                        </a:rPr>
                        <a:t>42.77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735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32.02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10.75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12.8</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383748907"/>
                  </a:ext>
                </a:extLst>
              </a:tr>
            </a:tbl>
          </a:graphicData>
        </a:graphic>
      </p:graphicFrame>
      <p:sp>
        <p:nvSpPr>
          <p:cNvPr id="7" name="Rectangle 6"/>
          <p:cNvSpPr/>
          <p:nvPr/>
        </p:nvSpPr>
        <p:spPr>
          <a:xfrm>
            <a:off x="4522330" y="5537862"/>
            <a:ext cx="7298088" cy="90505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 </a:t>
            </a:r>
            <a:r>
              <a:rPr kumimoji="0" lang="en-US" sz="1000" b="0" i="0" u="none" strike="noStrike" kern="1200" cap="none" spc="0" normalizeH="0" baseline="0" noProof="0" err="1">
                <a:ln>
                  <a:noFill/>
                </a:ln>
                <a:solidFill>
                  <a:prstClr val="black"/>
                </a:solidFill>
                <a:effectLst/>
                <a:uLnTx/>
                <a:uFillTx/>
                <a:ea typeface="Calibri" panose="020F0502020204030204" pitchFamily="34" charset="0"/>
                <a:cs typeface="Times New Roman" panose="02020603050405020304" pitchFamily="18" charset="0"/>
              </a:rPr>
              <a:t>pmp</a:t>
            </a:r>
            <a:r>
              <a:rPr kumimoji="0" lang="en-US" sz="10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 (per million population)</a:t>
            </a:r>
          </a:p>
          <a:p>
            <a:pPr lvl="0">
              <a:lnSpc>
                <a:spcPct val="107000"/>
              </a:lnSpc>
              <a:defRPr/>
            </a:pPr>
            <a:r>
              <a:rPr kumimoji="0" lang="en-US" sz="10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Data source:</a:t>
            </a:r>
            <a:r>
              <a:rPr kumimoji="0" lang="en-US" sz="1000" b="0" i="0" u="none" strike="noStrike" kern="1200" cap="none" spc="0" normalizeH="0" noProof="0">
                <a:ln>
                  <a:noFill/>
                </a:ln>
                <a:solidFill>
                  <a:prstClr val="black"/>
                </a:solidFill>
                <a:effectLst/>
                <a:uLnTx/>
                <a:uFillTx/>
                <a:ea typeface="Calibri" panose="020F0502020204030204" pitchFamily="34" charset="0"/>
                <a:cs typeface="Times New Roman" panose="02020603050405020304" pitchFamily="18" charset="0"/>
              </a:rPr>
              <a:t> </a:t>
            </a:r>
            <a:r>
              <a:rPr lang="en-US" sz="1000">
                <a:solidFill>
                  <a:prstClr val="black"/>
                </a:solidFill>
                <a:ea typeface="Calibri" panose="020F0502020204030204" pitchFamily="34" charset="0"/>
                <a:cs typeface="Times New Roman" panose="02020603050405020304" pitchFamily="18" charset="0"/>
              </a:rPr>
              <a:t>ERA-EDTA Registry Annual Report 2019, Finnish Registry for Kidney Diseases Report 2020, </a:t>
            </a:r>
            <a:r>
              <a:rPr kumimoji="0" lang="en-US" sz="1000" b="0" i="0" u="none" strike="noStrike" kern="1200" cap="none" spc="0" normalizeH="0" noProof="0">
                <a:ln>
                  <a:noFill/>
                </a:ln>
                <a:solidFill>
                  <a:prstClr val="black"/>
                </a:solidFill>
                <a:effectLst/>
                <a:uLnTx/>
                <a:uFillTx/>
                <a:ea typeface="Calibri" panose="020F0502020204030204" pitchFamily="34" charset="0"/>
                <a:cs typeface="Times New Roman" panose="02020603050405020304" pitchFamily="18" charset="0"/>
              </a:rPr>
              <a:t>GODT database (</a:t>
            </a:r>
            <a:r>
              <a:rPr lang="en-US" sz="1000">
                <a:hlinkClick r:id="rId3"/>
              </a:rPr>
              <a:t>http://www.transplant-observatory.org/data-charts-and-tables/</a:t>
            </a:r>
            <a:r>
              <a:rPr lang="en-US" sz="1000"/>
              <a:t>)</a:t>
            </a:r>
            <a:r>
              <a:rPr kumimoji="0" lang="en-US" sz="1000" b="0" i="0" u="none" strike="noStrike" kern="1200" cap="none" spc="0" normalizeH="0" noProof="0">
                <a:ln>
                  <a:noFill/>
                </a:ln>
                <a:solidFill>
                  <a:prstClr val="black"/>
                </a:solidFill>
                <a:effectLst/>
                <a:uLnTx/>
                <a:uFillTx/>
                <a:ea typeface="Calibri" panose="020F0502020204030204" pitchFamily="34" charset="0"/>
                <a:cs typeface="Times New Roman" panose="02020603050405020304" pitchFamily="18" charset="0"/>
              </a:rPr>
              <a:t>, The Norwegian Renal Registry Annual Report 2020, UK Renal Registry 23rd Annual Report, </a:t>
            </a:r>
            <a:r>
              <a:rPr lang="en-US" sz="1000">
                <a:solidFill>
                  <a:prstClr val="black"/>
                </a:solidFill>
                <a:ea typeface="Calibri" panose="020F0502020204030204" pitchFamily="34" charset="0"/>
                <a:cs typeface="Times New Roman" panose="02020603050405020304" pitchFamily="18" charset="0"/>
              </a:rPr>
              <a:t>2019 USRDS Annual Data Report</a:t>
            </a:r>
          </a:p>
          <a:p>
            <a:pPr>
              <a:lnSpc>
                <a:spcPct val="107000"/>
              </a:lnSpc>
              <a:defRPr/>
            </a:pPr>
            <a:r>
              <a:rPr lang="en-US" sz="1000"/>
              <a:t>‘ – ’ : data not reported/unavailable</a:t>
            </a:r>
          </a:p>
        </p:txBody>
      </p:sp>
      <p:sp>
        <p:nvSpPr>
          <p:cNvPr id="8" name="Rectangle 7"/>
          <p:cNvSpPr/>
          <p:nvPr/>
        </p:nvSpPr>
        <p:spPr>
          <a:xfrm>
            <a:off x="749838" y="1473505"/>
            <a:ext cx="317031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j-lt"/>
                <a:ea typeface="+mn-ea"/>
                <a:cs typeface="+mn-cs"/>
              </a:rPr>
              <a:t>Incidence of kidney transplantation</a:t>
            </a:r>
          </a:p>
        </p:txBody>
      </p:sp>
      <p:sp>
        <p:nvSpPr>
          <p:cNvPr id="14" name="Oval 13"/>
          <p:cNvSpPr/>
          <p:nvPr/>
        </p:nvSpPr>
        <p:spPr>
          <a:xfrm>
            <a:off x="5688422" y="1001115"/>
            <a:ext cx="1315615" cy="465994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757130" y="1836866"/>
            <a:ext cx="3170311" cy="310510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0AB67D38-E1D7-049C-C896-D50EDEE711A6}"/>
              </a:ext>
            </a:extLst>
          </p:cNvPr>
          <p:cNvPicPr>
            <a:picLocks noChangeAspect="1"/>
          </p:cNvPicPr>
          <p:nvPr/>
        </p:nvPicPr>
        <p:blipFill>
          <a:blip r:embed="rId4"/>
          <a:stretch>
            <a:fillRect/>
          </a:stretch>
        </p:blipFill>
        <p:spPr>
          <a:xfrm>
            <a:off x="184426" y="5131494"/>
            <a:ext cx="4138010" cy="130761"/>
          </a:xfrm>
          <a:prstGeom prst="rect">
            <a:avLst/>
          </a:prstGeom>
        </p:spPr>
      </p:pic>
      <p:sp>
        <p:nvSpPr>
          <p:cNvPr id="15" name="Rectangle 14">
            <a:extLst>
              <a:ext uri="{FF2B5EF4-FFF2-40B4-BE49-F238E27FC236}">
                <a16:creationId xmlns:a16="http://schemas.microsoft.com/office/drawing/2014/main" id="{032ECB1A-5BED-06C3-95FE-D77B5DA7F0A7}"/>
              </a:ext>
            </a:extLst>
          </p:cNvPr>
          <p:cNvSpPr/>
          <p:nvPr/>
        </p:nvSpPr>
        <p:spPr>
          <a:xfrm>
            <a:off x="179289" y="5121374"/>
            <a:ext cx="4138010" cy="140881"/>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 name="Title 2">
            <a:extLst>
              <a:ext uri="{FF2B5EF4-FFF2-40B4-BE49-F238E27FC236}">
                <a16:creationId xmlns:a16="http://schemas.microsoft.com/office/drawing/2014/main" id="{09046557-D747-3001-3455-C3072D684F7E}"/>
              </a:ext>
            </a:extLst>
          </p:cNvPr>
          <p:cNvSpPr>
            <a:spLocks noGrp="1"/>
          </p:cNvSpPr>
          <p:nvPr>
            <p:ph type="title"/>
          </p:nvPr>
        </p:nvSpPr>
        <p:spPr/>
        <p:txBody>
          <a:bodyPr>
            <a:normAutofit/>
          </a:bodyPr>
          <a:lstStyle/>
          <a:p>
            <a:r>
              <a:rPr lang="en-US" dirty="0"/>
              <a:t>Burden of kidney failure (cont’d)</a:t>
            </a:r>
          </a:p>
        </p:txBody>
      </p:sp>
      <p:sp>
        <p:nvSpPr>
          <p:cNvPr id="4" name="Date Placeholder 3">
            <a:extLst>
              <a:ext uri="{FF2B5EF4-FFF2-40B4-BE49-F238E27FC236}">
                <a16:creationId xmlns:a16="http://schemas.microsoft.com/office/drawing/2014/main" id="{04FB5AAF-557F-91AE-4BD0-A0F43DB38F2A}"/>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6" name="Footer Placeholder 4">
            <a:extLst>
              <a:ext uri="{FF2B5EF4-FFF2-40B4-BE49-F238E27FC236}">
                <a16:creationId xmlns:a16="http://schemas.microsoft.com/office/drawing/2014/main" id="{ECA15250-8382-7F6D-2D56-D39E502C5DF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0" name="Slide Number Placeholder 5">
            <a:extLst>
              <a:ext uri="{FF2B5EF4-FFF2-40B4-BE49-F238E27FC236}">
                <a16:creationId xmlns:a16="http://schemas.microsoft.com/office/drawing/2014/main" id="{2F0A9041-0045-C7A7-934D-9EFC9E7B45AA}"/>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15</a:t>
            </a:fld>
            <a:endParaRPr lang="en-US"/>
          </a:p>
        </p:txBody>
      </p:sp>
    </p:spTree>
    <p:extLst>
      <p:ext uri="{BB962C8B-B14F-4D97-AF65-F5344CB8AC3E}">
        <p14:creationId xmlns:p14="http://schemas.microsoft.com/office/powerpoint/2010/main" val="3525444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81057" y="4902770"/>
            <a:ext cx="7666724" cy="123437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*Cost is in $US 2021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Abbreviations: HD (hemodialysis), PD (peritoneal dialysis)</a:t>
            </a:r>
          </a:p>
          <a:p>
            <a:pPr lvl="0">
              <a:lnSpc>
                <a:spcPct val="107000"/>
              </a:lnSpc>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Data source</a:t>
            </a:r>
            <a:r>
              <a:rPr lang="en-US" sz="1000">
                <a:solidFill>
                  <a:prstClr val="black"/>
                </a:solidFill>
                <a:latin typeface="+mj-lt"/>
                <a:ea typeface="Calibri" panose="020F0502020204030204" pitchFamily="34" charset="0"/>
                <a:cs typeface="Times New Roman" panose="02020603050405020304" pitchFamily="18" charset="0"/>
              </a:rPr>
              <a:t>: Cavallo et al. (2014), Ferguson et al. (2022), Hackl et al. (2021), </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Haller et al. (2011), </a:t>
            </a:r>
            <a:r>
              <a:rPr kumimoji="0" lang="en-US" sz="1000" b="0" i="0" u="none" strike="noStrike" kern="1200" cap="none" spc="0" normalizeH="0" baseline="0" noProof="0" err="1">
                <a:ln>
                  <a:noFill/>
                </a:ln>
                <a:solidFill>
                  <a:prstClr val="black"/>
                </a:solidFill>
                <a:effectLst/>
                <a:uLnTx/>
                <a:uFillTx/>
                <a:latin typeface="+mj-lt"/>
                <a:ea typeface="Calibri" panose="020F0502020204030204" pitchFamily="34" charset="0"/>
                <a:cs typeface="Times New Roman" panose="02020603050405020304" pitchFamily="18" charset="0"/>
              </a:rPr>
              <a:t>Helantera</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et al. (2019), </a:t>
            </a:r>
            <a:r>
              <a:rPr lang="en-US" sz="1000">
                <a:solidFill>
                  <a:prstClr val="black"/>
                </a:solidFill>
                <a:latin typeface="+mj-lt"/>
                <a:ea typeface="Calibri" panose="020F0502020204030204" pitchFamily="34" charset="0"/>
                <a:cs typeface="Times New Roman" panose="02020603050405020304" pitchFamily="18" charset="0"/>
              </a:rPr>
              <a:t>Jakobsen et al. (1990), Jarl et al. (2018), Jensen et al. (2014),</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Jurgensen et al. (2015), Kerr et al. (2012), Li et al. (</a:t>
            </a:r>
            <a:r>
              <a:rPr lang="en-US" sz="1000">
                <a:solidFill>
                  <a:prstClr val="black"/>
                </a:solidFill>
                <a:latin typeface="+mj-lt"/>
                <a:ea typeface="Calibri" panose="020F0502020204030204" pitchFamily="34" charset="0"/>
                <a:cs typeface="Times New Roman" panose="02020603050405020304" pitchFamily="18" charset="0"/>
              </a:rPr>
              <a:t>2015), Mohnen et al. (2019), Roberts et al. (2022), Rocha et al. (2011), Sandoz et al. (2004), </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Van </a:t>
            </a:r>
            <a:r>
              <a:rPr kumimoji="0" lang="en-US" sz="1000" b="0" i="0" u="none" strike="noStrike" kern="1200" cap="none" spc="0" normalizeH="0" noProof="0" err="1">
                <a:ln>
                  <a:noFill/>
                </a:ln>
                <a:solidFill>
                  <a:prstClr val="black"/>
                </a:solidFill>
                <a:effectLst/>
                <a:uLnTx/>
                <a:uFillTx/>
                <a:latin typeface="+mj-lt"/>
                <a:ea typeface="Calibri" panose="020F0502020204030204" pitchFamily="34" charset="0"/>
                <a:cs typeface="Times New Roman" panose="02020603050405020304" pitchFamily="18" charset="0"/>
              </a:rPr>
              <a:t>Biesen</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et al. (2007), </a:t>
            </a:r>
            <a:r>
              <a:rPr lang="en-US" sz="1000">
                <a:solidFill>
                  <a:prstClr val="black"/>
                </a:solidFill>
                <a:latin typeface="+mj-lt"/>
                <a:ea typeface="Calibri" panose="020F0502020204030204" pitchFamily="34" charset="0"/>
                <a:cs typeface="Times New Roman" panose="02020603050405020304" pitchFamily="18" charset="0"/>
              </a:rPr>
              <a:t>van der </a:t>
            </a:r>
            <a:r>
              <a:rPr lang="en-US" sz="1000" err="1">
                <a:solidFill>
                  <a:prstClr val="black"/>
                </a:solidFill>
                <a:latin typeface="+mj-lt"/>
                <a:ea typeface="Calibri" panose="020F0502020204030204" pitchFamily="34" charset="0"/>
                <a:cs typeface="Times New Roman" panose="02020603050405020304" pitchFamily="18" charset="0"/>
              </a:rPr>
              <a:t>Tol</a:t>
            </a:r>
            <a:r>
              <a:rPr lang="en-US" sz="1000">
                <a:solidFill>
                  <a:prstClr val="black"/>
                </a:solidFill>
                <a:latin typeface="+mj-lt"/>
                <a:ea typeface="Calibri" panose="020F0502020204030204" pitchFamily="34" charset="0"/>
                <a:cs typeface="Times New Roman" panose="02020603050405020304" pitchFamily="18" charset="0"/>
              </a:rPr>
              <a:t> et al. (2019), Villa et al. (2011), </a:t>
            </a:r>
            <a:r>
              <a:rPr lang="en-US" sz="1000" err="1">
                <a:solidFill>
                  <a:prstClr val="black"/>
                </a:solidFill>
                <a:latin typeface="+mj-lt"/>
                <a:ea typeface="Calibri" panose="020F0502020204030204" pitchFamily="34" charset="0"/>
                <a:cs typeface="Times New Roman" panose="02020603050405020304" pitchFamily="18" charset="0"/>
              </a:rPr>
              <a:t>Zambrowski</a:t>
            </a:r>
            <a:r>
              <a:rPr lang="en-US" sz="1000">
                <a:solidFill>
                  <a:prstClr val="black"/>
                </a:solidFill>
                <a:latin typeface="+mj-lt"/>
                <a:ea typeface="Calibri" panose="020F0502020204030204" pitchFamily="34" charset="0"/>
                <a:cs typeface="Times New Roman" panose="02020603050405020304" pitchFamily="18" charset="0"/>
              </a:rPr>
              <a:t> (2016)</a:t>
            </a:r>
          </a:p>
          <a:p>
            <a:pPr>
              <a:lnSpc>
                <a:spcPct val="107000"/>
              </a:lnSpc>
              <a:defRPr/>
            </a:pPr>
            <a:r>
              <a:rPr lang="en-US" sz="1000">
                <a:latin typeface="+mj-lt"/>
              </a:rPr>
              <a:t>‘ – ’ : data not reported/unavailable</a:t>
            </a:r>
          </a:p>
          <a:p>
            <a:pPr lvl="0">
              <a:lnSpc>
                <a:spcPct val="107000"/>
              </a:lnSpc>
              <a:defRPr/>
            </a:pPr>
            <a:endPar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66014342"/>
              </p:ext>
            </p:extLst>
          </p:nvPr>
        </p:nvGraphicFramePr>
        <p:xfrm>
          <a:off x="2181057" y="1193771"/>
          <a:ext cx="7926304" cy="3708999"/>
        </p:xfrm>
        <a:graphic>
          <a:graphicData uri="http://schemas.openxmlformats.org/drawingml/2006/table">
            <a:tbl>
              <a:tblPr firstRow="1" firstCol="1" bandRow="1">
                <a:tableStyleId>{F5AB1C69-6EDB-4FF4-983F-18BD219EF322}</a:tableStyleId>
              </a:tblPr>
              <a:tblGrid>
                <a:gridCol w="1105482">
                  <a:extLst>
                    <a:ext uri="{9D8B030D-6E8A-4147-A177-3AD203B41FA5}">
                      <a16:colId xmlns:a16="http://schemas.microsoft.com/office/drawing/2014/main" val="3891654899"/>
                    </a:ext>
                  </a:extLst>
                </a:gridCol>
                <a:gridCol w="1439019">
                  <a:extLst>
                    <a:ext uri="{9D8B030D-6E8A-4147-A177-3AD203B41FA5}">
                      <a16:colId xmlns:a16="http://schemas.microsoft.com/office/drawing/2014/main" val="3894756798"/>
                    </a:ext>
                  </a:extLst>
                </a:gridCol>
                <a:gridCol w="1345766">
                  <a:extLst>
                    <a:ext uri="{9D8B030D-6E8A-4147-A177-3AD203B41FA5}">
                      <a16:colId xmlns:a16="http://schemas.microsoft.com/office/drawing/2014/main" val="2797349625"/>
                    </a:ext>
                  </a:extLst>
                </a:gridCol>
                <a:gridCol w="1345766">
                  <a:extLst>
                    <a:ext uri="{9D8B030D-6E8A-4147-A177-3AD203B41FA5}">
                      <a16:colId xmlns:a16="http://schemas.microsoft.com/office/drawing/2014/main" val="2946060497"/>
                    </a:ext>
                  </a:extLst>
                </a:gridCol>
                <a:gridCol w="1345766">
                  <a:extLst>
                    <a:ext uri="{9D8B030D-6E8A-4147-A177-3AD203B41FA5}">
                      <a16:colId xmlns:a16="http://schemas.microsoft.com/office/drawing/2014/main" val="3237726493"/>
                    </a:ext>
                  </a:extLst>
                </a:gridCol>
                <a:gridCol w="1344505">
                  <a:extLst>
                    <a:ext uri="{9D8B030D-6E8A-4147-A177-3AD203B41FA5}">
                      <a16:colId xmlns:a16="http://schemas.microsoft.com/office/drawing/2014/main" val="41764542"/>
                    </a:ext>
                  </a:extLst>
                </a:gridCol>
              </a:tblGrid>
              <a:tr h="336777">
                <a:tc>
                  <a:txBody>
                    <a:bodyPr/>
                    <a:lstStyle/>
                    <a:p>
                      <a:pPr marL="0" marR="0" algn="ctr">
                        <a:lnSpc>
                          <a:spcPct val="106000"/>
                        </a:lnSpc>
                        <a:spcBef>
                          <a:spcPts val="0"/>
                        </a:spcBef>
                        <a:spcAft>
                          <a:spcPts val="0"/>
                        </a:spcAft>
                      </a:pPr>
                      <a:r>
                        <a:rPr lang="en-US" sz="1000" b="1" kern="1200">
                          <a:solidFill>
                            <a:srgbClr val="FFFFFF"/>
                          </a:solidFill>
                          <a:effectLst/>
                        </a:rPr>
                        <a:t>Country </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19181" marR="19181" marT="6691" marB="0" anchor="ctr"/>
                </a:tc>
                <a:tc>
                  <a:txBody>
                    <a:bodyPr/>
                    <a:lstStyle/>
                    <a:p>
                      <a:pPr marL="0" marR="0" algn="ctr">
                        <a:lnSpc>
                          <a:spcPct val="106000"/>
                        </a:lnSpc>
                        <a:spcBef>
                          <a:spcPts val="0"/>
                        </a:spcBef>
                        <a:spcAft>
                          <a:spcPts val="0"/>
                        </a:spcAft>
                      </a:pPr>
                      <a:r>
                        <a:rPr lang="en-US" sz="1000" b="1" kern="1200">
                          <a:solidFill>
                            <a:schemeClr val="tx1">
                              <a:lumMod val="75000"/>
                              <a:lumOff val="25000"/>
                            </a:schemeClr>
                          </a:solidFill>
                          <a:effectLst/>
                        </a:rPr>
                        <a:t>Hemodialysis</a:t>
                      </a:r>
                      <a:endParaRPr lang="en-GB"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19181" marR="19181" marT="6691" marB="0" anchor="ctr"/>
                </a:tc>
                <a:tc>
                  <a:txBody>
                    <a:bodyPr/>
                    <a:lstStyle/>
                    <a:p>
                      <a:pPr marL="0" marR="0" algn="ctr">
                        <a:lnSpc>
                          <a:spcPct val="106000"/>
                        </a:lnSpc>
                        <a:spcBef>
                          <a:spcPts val="0"/>
                        </a:spcBef>
                        <a:spcAft>
                          <a:spcPts val="0"/>
                        </a:spcAft>
                      </a:pPr>
                      <a:r>
                        <a:rPr lang="en-US" sz="1000" b="1" kern="1200">
                          <a:solidFill>
                            <a:schemeClr val="tx1">
                              <a:lumMod val="75000"/>
                              <a:lumOff val="25000"/>
                            </a:schemeClr>
                          </a:solidFill>
                          <a:effectLst/>
                        </a:rPr>
                        <a:t>Peritoneal dialysis</a:t>
                      </a:r>
                      <a:endParaRPr lang="en-GB"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19181" marR="19181" marT="6691" marB="0" anchor="ctr"/>
                </a:tc>
                <a:tc>
                  <a:txBody>
                    <a:bodyPr/>
                    <a:lstStyle/>
                    <a:p>
                      <a:pPr marL="0" marR="0" algn="ctr">
                        <a:lnSpc>
                          <a:spcPct val="106000"/>
                        </a:lnSpc>
                        <a:spcBef>
                          <a:spcPts val="0"/>
                        </a:spcBef>
                        <a:spcAft>
                          <a:spcPts val="0"/>
                        </a:spcAft>
                      </a:pPr>
                      <a:r>
                        <a:rPr lang="en-US" sz="1000" b="1" kern="1200">
                          <a:solidFill>
                            <a:schemeClr val="tx1">
                              <a:lumMod val="75000"/>
                              <a:lumOff val="25000"/>
                            </a:schemeClr>
                          </a:solidFill>
                          <a:effectLst/>
                        </a:rPr>
                        <a:t>Kidney Transplant</a:t>
                      </a:r>
                      <a:endParaRPr lang="en-GB" sz="1000">
                        <a:solidFill>
                          <a:schemeClr val="tx1">
                            <a:lumMod val="75000"/>
                            <a:lumOff val="25000"/>
                          </a:schemeClr>
                        </a:solidFill>
                        <a:effectLst/>
                      </a:endParaRPr>
                    </a:p>
                    <a:p>
                      <a:pPr marL="0" marR="0" algn="ctr">
                        <a:lnSpc>
                          <a:spcPct val="106000"/>
                        </a:lnSpc>
                        <a:spcBef>
                          <a:spcPts val="0"/>
                        </a:spcBef>
                        <a:spcAft>
                          <a:spcPts val="0"/>
                        </a:spcAft>
                      </a:pPr>
                      <a:r>
                        <a:rPr lang="en-US" sz="1000" b="1" kern="1200">
                          <a:solidFill>
                            <a:schemeClr val="tx1">
                              <a:lumMod val="75000"/>
                              <a:lumOff val="25000"/>
                            </a:schemeClr>
                          </a:solidFill>
                          <a:effectLst/>
                        </a:rPr>
                        <a:t>(First year)</a:t>
                      </a:r>
                      <a:endParaRPr lang="en-GB"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19181" marR="19181" marT="6691" marB="0" anchor="ctr"/>
                </a:tc>
                <a:tc>
                  <a:txBody>
                    <a:bodyPr/>
                    <a:lstStyle/>
                    <a:p>
                      <a:pPr marL="0" marR="0" algn="ctr">
                        <a:lnSpc>
                          <a:spcPct val="106000"/>
                        </a:lnSpc>
                        <a:spcBef>
                          <a:spcPts val="0"/>
                        </a:spcBef>
                        <a:spcAft>
                          <a:spcPts val="0"/>
                        </a:spcAft>
                      </a:pPr>
                      <a:r>
                        <a:rPr lang="en-US" sz="1000" b="1" kern="1200">
                          <a:solidFill>
                            <a:schemeClr val="tx1">
                              <a:lumMod val="75000"/>
                              <a:lumOff val="25000"/>
                            </a:schemeClr>
                          </a:solidFill>
                          <a:effectLst/>
                        </a:rPr>
                        <a:t>Kidney Transplant</a:t>
                      </a:r>
                      <a:endParaRPr lang="en-GB" sz="1000">
                        <a:solidFill>
                          <a:schemeClr val="tx1">
                            <a:lumMod val="75000"/>
                            <a:lumOff val="25000"/>
                          </a:schemeClr>
                        </a:solidFill>
                        <a:effectLst/>
                      </a:endParaRPr>
                    </a:p>
                    <a:p>
                      <a:pPr marL="0" marR="0" algn="ctr">
                        <a:lnSpc>
                          <a:spcPct val="106000"/>
                        </a:lnSpc>
                        <a:spcBef>
                          <a:spcPts val="0"/>
                        </a:spcBef>
                        <a:spcAft>
                          <a:spcPts val="0"/>
                        </a:spcAft>
                      </a:pPr>
                      <a:r>
                        <a:rPr lang="en-US" sz="1000" b="1" kern="1200">
                          <a:solidFill>
                            <a:schemeClr val="tx1">
                              <a:lumMod val="75000"/>
                              <a:lumOff val="25000"/>
                            </a:schemeClr>
                          </a:solidFill>
                          <a:effectLst/>
                        </a:rPr>
                        <a:t>(later years)</a:t>
                      </a:r>
                      <a:endParaRPr lang="en-GB"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19181" marR="19181" marT="6691" marB="0" anchor="ctr"/>
                </a:tc>
                <a:tc>
                  <a:txBody>
                    <a:bodyPr/>
                    <a:lstStyle/>
                    <a:p>
                      <a:pPr marL="0" marR="0" algn="ctr">
                        <a:lnSpc>
                          <a:spcPct val="106000"/>
                        </a:lnSpc>
                        <a:spcBef>
                          <a:spcPts val="0"/>
                        </a:spcBef>
                        <a:spcAft>
                          <a:spcPts val="0"/>
                        </a:spcAft>
                      </a:pPr>
                      <a:r>
                        <a:rPr lang="en-US" sz="1000" b="1" kern="1200">
                          <a:solidFill>
                            <a:schemeClr val="tx1">
                              <a:lumMod val="75000"/>
                              <a:lumOff val="25000"/>
                            </a:schemeClr>
                          </a:solidFill>
                          <a:effectLst/>
                        </a:rPr>
                        <a:t>HD/PD ratio</a:t>
                      </a:r>
                      <a:endParaRPr lang="en-GB" sz="10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19181" marR="19181" marT="6691" marB="0" anchor="ctr"/>
                </a:tc>
                <a:extLst>
                  <a:ext uri="{0D108BD9-81ED-4DB2-BD59-A6C34878D82A}">
                    <a16:rowId xmlns:a16="http://schemas.microsoft.com/office/drawing/2014/main" val="4239459917"/>
                  </a:ext>
                </a:extLst>
              </a:tr>
              <a:tr h="160582">
                <a:tc>
                  <a:txBody>
                    <a:bodyPr/>
                    <a:lstStyle/>
                    <a:p>
                      <a:pPr marL="0" marR="0">
                        <a:spcBef>
                          <a:spcPts val="0"/>
                        </a:spcBef>
                        <a:spcAft>
                          <a:spcPts val="0"/>
                        </a:spcAft>
                      </a:pPr>
                      <a:r>
                        <a:rPr lang="en-ZA" sz="1000" b="1">
                          <a:solidFill>
                            <a:schemeClr val="tx1">
                              <a:lumMod val="75000"/>
                              <a:lumOff val="25000"/>
                            </a:schemeClr>
                          </a:solidFill>
                          <a:effectLst/>
                        </a:rPr>
                        <a:t>Austria</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037374845"/>
                  </a:ext>
                </a:extLst>
              </a:tr>
              <a:tr h="160582">
                <a:tc>
                  <a:txBody>
                    <a:bodyPr/>
                    <a:lstStyle/>
                    <a:p>
                      <a:pPr marL="0" marR="0">
                        <a:spcBef>
                          <a:spcPts val="0"/>
                        </a:spcBef>
                        <a:spcAft>
                          <a:spcPts val="0"/>
                        </a:spcAft>
                      </a:pPr>
                      <a:r>
                        <a:rPr lang="en-ZA" sz="1000" b="1">
                          <a:solidFill>
                            <a:schemeClr val="tx1">
                              <a:lumMod val="75000"/>
                              <a:lumOff val="25000"/>
                            </a:schemeClr>
                          </a:solidFill>
                          <a:effectLst/>
                        </a:rPr>
                        <a:t>Belgium</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60853</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29147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76552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22635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2.09</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174367947"/>
                  </a:ext>
                </a:extLst>
              </a:tr>
              <a:tr h="160582">
                <a:tc>
                  <a:txBody>
                    <a:bodyPr/>
                    <a:lstStyle/>
                    <a:p>
                      <a:pPr marL="0" marR="0">
                        <a:spcBef>
                          <a:spcPts val="0"/>
                        </a:spcBef>
                        <a:spcAft>
                          <a:spcPts val="0"/>
                        </a:spcAft>
                      </a:pPr>
                      <a:r>
                        <a:rPr lang="en-ZA" sz="1000" b="1">
                          <a:solidFill>
                            <a:schemeClr val="tx1">
                              <a:lumMod val="75000"/>
                              <a:lumOff val="25000"/>
                            </a:schemeClr>
                          </a:solidFill>
                          <a:effectLst/>
                        </a:rPr>
                        <a:t>Denmark</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71318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63935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35737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9920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1.12</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414284164"/>
                  </a:ext>
                </a:extLst>
              </a:tr>
              <a:tr h="160582">
                <a:tc>
                  <a:txBody>
                    <a:bodyPr/>
                    <a:lstStyle/>
                    <a:p>
                      <a:pPr marL="0" marR="0">
                        <a:spcBef>
                          <a:spcPts val="0"/>
                        </a:spcBef>
                        <a:spcAft>
                          <a:spcPts val="0"/>
                        </a:spcAft>
                      </a:pPr>
                      <a:r>
                        <a:rPr lang="en-ZA" sz="1000" b="1">
                          <a:solidFill>
                            <a:schemeClr val="tx1">
                              <a:lumMod val="75000"/>
                              <a:lumOff val="25000"/>
                            </a:schemeClr>
                          </a:solidFill>
                          <a:effectLst/>
                        </a:rPr>
                        <a:t>Finland</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65842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31057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27394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578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2.12</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862015967"/>
                  </a:ext>
                </a:extLst>
              </a:tr>
              <a:tr h="160582">
                <a:tc>
                  <a:txBody>
                    <a:bodyPr/>
                    <a:lstStyle/>
                    <a:p>
                      <a:pPr marL="0" marR="0">
                        <a:spcBef>
                          <a:spcPts val="0"/>
                        </a:spcBef>
                        <a:spcAft>
                          <a:spcPts val="0"/>
                        </a:spcAft>
                      </a:pPr>
                      <a:r>
                        <a:rPr lang="en-ZA" sz="1000" b="1">
                          <a:solidFill>
                            <a:schemeClr val="tx1">
                              <a:lumMod val="75000"/>
                              <a:lumOff val="25000"/>
                            </a:schemeClr>
                          </a:solidFill>
                          <a:effectLst/>
                        </a:rPr>
                        <a:t>France</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67830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37269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71627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14480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1.82</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386300409"/>
                  </a:ext>
                </a:extLst>
              </a:tr>
              <a:tr h="160582">
                <a:tc>
                  <a:txBody>
                    <a:bodyPr/>
                    <a:lstStyle/>
                    <a:p>
                      <a:pPr marL="0" marR="0">
                        <a:spcBef>
                          <a:spcPts val="0"/>
                        </a:spcBef>
                        <a:spcAft>
                          <a:spcPts val="0"/>
                        </a:spcAft>
                      </a:pPr>
                      <a:r>
                        <a:rPr lang="en-ZA" sz="1000" b="1">
                          <a:solidFill>
                            <a:schemeClr val="tx1">
                              <a:lumMod val="75000"/>
                              <a:lumOff val="25000"/>
                            </a:schemeClr>
                          </a:solidFill>
                          <a:effectLst/>
                        </a:rPr>
                        <a:t>Germany</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48256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35465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126993</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29533</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1.36</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699342089"/>
                  </a:ext>
                </a:extLst>
              </a:tr>
              <a:tr h="160582">
                <a:tc>
                  <a:txBody>
                    <a:bodyPr/>
                    <a:lstStyle/>
                    <a:p>
                      <a:pPr marL="0" marR="0">
                        <a:spcBef>
                          <a:spcPts val="0"/>
                        </a:spcBef>
                        <a:spcAft>
                          <a:spcPts val="0"/>
                        </a:spcAft>
                      </a:pPr>
                      <a:r>
                        <a:rPr lang="en-ZA" sz="1000" b="1">
                          <a:solidFill>
                            <a:schemeClr val="tx1">
                              <a:lumMod val="75000"/>
                              <a:lumOff val="25000"/>
                            </a:schemeClr>
                          </a:solidFill>
                          <a:effectLst/>
                        </a:rPr>
                        <a:t>Greece</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79499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32622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76629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19924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2.44</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875789633"/>
                  </a:ext>
                </a:extLst>
              </a:tr>
              <a:tr h="160582">
                <a:tc>
                  <a:txBody>
                    <a:bodyPr/>
                    <a:lstStyle/>
                    <a:p>
                      <a:pPr marL="0" marR="0">
                        <a:spcBef>
                          <a:spcPts val="0"/>
                        </a:spcBef>
                        <a:spcAft>
                          <a:spcPts val="0"/>
                        </a:spcAft>
                      </a:pPr>
                      <a:r>
                        <a:rPr lang="en-ZA" sz="1000" b="1">
                          <a:solidFill>
                            <a:schemeClr val="tx1">
                              <a:lumMod val="75000"/>
                              <a:lumOff val="25000"/>
                            </a:schemeClr>
                          </a:solidFill>
                          <a:effectLst/>
                        </a:rPr>
                        <a:t>Iceland</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24419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27206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0.90</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68889793"/>
                  </a:ext>
                </a:extLst>
              </a:tr>
              <a:tr h="160582">
                <a:tc>
                  <a:txBody>
                    <a:bodyPr/>
                    <a:lstStyle/>
                    <a:p>
                      <a:pPr marL="0" marR="0">
                        <a:spcBef>
                          <a:spcPts val="0"/>
                        </a:spcBef>
                        <a:spcAft>
                          <a:spcPts val="0"/>
                        </a:spcAft>
                      </a:pPr>
                      <a:r>
                        <a:rPr lang="en-ZA" sz="1000" b="1">
                          <a:solidFill>
                            <a:schemeClr val="tx1">
                              <a:lumMod val="75000"/>
                              <a:lumOff val="25000"/>
                            </a:schemeClr>
                          </a:solidFill>
                          <a:effectLst/>
                        </a:rPr>
                        <a:t>Ireland</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81031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18959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4.27</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179496526"/>
                  </a:ext>
                </a:extLst>
              </a:tr>
              <a:tr h="160582">
                <a:tc>
                  <a:txBody>
                    <a:bodyPr/>
                    <a:lstStyle/>
                    <a:p>
                      <a:pPr marL="0" marR="0">
                        <a:spcBef>
                          <a:spcPts val="0"/>
                        </a:spcBef>
                        <a:spcAft>
                          <a:spcPts val="0"/>
                        </a:spcAft>
                      </a:pPr>
                      <a:r>
                        <a:rPr lang="en-ZA" sz="1000" b="1">
                          <a:solidFill>
                            <a:schemeClr val="tx1">
                              <a:lumMod val="75000"/>
                              <a:lumOff val="25000"/>
                            </a:schemeClr>
                          </a:solidFill>
                          <a:effectLst/>
                        </a:rPr>
                        <a:t>Israel</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66861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40809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1.64</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710051731"/>
                  </a:ext>
                </a:extLst>
              </a:tr>
              <a:tr h="160582">
                <a:tc>
                  <a:txBody>
                    <a:bodyPr/>
                    <a:lstStyle/>
                    <a:p>
                      <a:pPr marL="0" marR="0">
                        <a:spcBef>
                          <a:spcPts val="0"/>
                        </a:spcBef>
                        <a:spcAft>
                          <a:spcPts val="0"/>
                        </a:spcAft>
                      </a:pPr>
                      <a:r>
                        <a:rPr lang="en-ZA" sz="1000" b="1">
                          <a:solidFill>
                            <a:schemeClr val="tx1">
                              <a:lumMod val="75000"/>
                              <a:lumOff val="25000"/>
                            </a:schemeClr>
                          </a:solidFill>
                          <a:effectLst/>
                        </a:rPr>
                        <a:t>Italy</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62082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72627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0.85</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43647955"/>
                  </a:ext>
                </a:extLst>
              </a:tr>
              <a:tr h="160582">
                <a:tc>
                  <a:txBody>
                    <a:bodyPr/>
                    <a:lstStyle/>
                    <a:p>
                      <a:pPr marL="0" marR="0">
                        <a:spcBef>
                          <a:spcPts val="0"/>
                        </a:spcBef>
                        <a:spcAft>
                          <a:spcPts val="0"/>
                        </a:spcAft>
                      </a:pPr>
                      <a:r>
                        <a:rPr lang="en-ZA" sz="1000" b="1">
                          <a:solidFill>
                            <a:schemeClr val="tx1">
                              <a:lumMod val="75000"/>
                              <a:lumOff val="25000"/>
                            </a:schemeClr>
                          </a:solidFill>
                          <a:effectLst/>
                        </a:rPr>
                        <a:t>Liechtenstein</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32029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21076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96430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14091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1.52</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412835210"/>
                  </a:ext>
                </a:extLst>
              </a:tr>
              <a:tr h="160582">
                <a:tc>
                  <a:txBody>
                    <a:bodyPr/>
                    <a:lstStyle/>
                    <a:p>
                      <a:pPr marL="0" marR="0">
                        <a:spcBef>
                          <a:spcPts val="0"/>
                        </a:spcBef>
                        <a:spcAft>
                          <a:spcPts val="0"/>
                        </a:spcAft>
                      </a:pPr>
                      <a:r>
                        <a:rPr lang="en-ZA" sz="1000" b="1">
                          <a:solidFill>
                            <a:schemeClr val="tx1">
                              <a:lumMod val="75000"/>
                              <a:lumOff val="25000"/>
                            </a:schemeClr>
                          </a:solidFill>
                          <a:effectLst/>
                        </a:rPr>
                        <a:t>Luxembourg</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721998626"/>
                  </a:ext>
                </a:extLst>
              </a:tr>
              <a:tr h="160582">
                <a:tc>
                  <a:txBody>
                    <a:bodyPr/>
                    <a:lstStyle/>
                    <a:p>
                      <a:pPr marL="0" marR="0">
                        <a:spcBef>
                          <a:spcPts val="0"/>
                        </a:spcBef>
                        <a:spcAft>
                          <a:spcPts val="0"/>
                        </a:spcAft>
                      </a:pPr>
                      <a:r>
                        <a:rPr lang="en-ZA" sz="1000" b="1">
                          <a:solidFill>
                            <a:schemeClr val="tx1">
                              <a:lumMod val="75000"/>
                              <a:lumOff val="25000"/>
                            </a:schemeClr>
                          </a:solidFill>
                          <a:effectLst/>
                        </a:rPr>
                        <a:t>Malta</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248296015"/>
                  </a:ext>
                </a:extLst>
              </a:tr>
              <a:tr h="160582">
                <a:tc>
                  <a:txBody>
                    <a:bodyPr/>
                    <a:lstStyle/>
                    <a:p>
                      <a:pPr marL="0" marR="0">
                        <a:spcBef>
                          <a:spcPts val="0"/>
                        </a:spcBef>
                        <a:spcAft>
                          <a:spcPts val="0"/>
                        </a:spcAft>
                      </a:pPr>
                      <a:r>
                        <a:rPr lang="en-ZA" sz="1000" b="1">
                          <a:solidFill>
                            <a:schemeClr val="tx1">
                              <a:lumMod val="75000"/>
                              <a:lumOff val="25000"/>
                            </a:schemeClr>
                          </a:solidFill>
                          <a:effectLst/>
                        </a:rPr>
                        <a:t>Netherlands</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75196657"/>
                  </a:ext>
                </a:extLst>
              </a:tr>
              <a:tr h="160582">
                <a:tc>
                  <a:txBody>
                    <a:bodyPr/>
                    <a:lstStyle/>
                    <a:p>
                      <a:pPr marL="0" marR="0">
                        <a:spcBef>
                          <a:spcPts val="0"/>
                        </a:spcBef>
                        <a:spcAft>
                          <a:spcPts val="0"/>
                        </a:spcAft>
                      </a:pPr>
                      <a:r>
                        <a:rPr lang="en-ZA" sz="1000" b="1">
                          <a:solidFill>
                            <a:schemeClr val="tx1">
                              <a:lumMod val="75000"/>
                              <a:lumOff val="25000"/>
                            </a:schemeClr>
                          </a:solidFill>
                          <a:effectLst/>
                        </a:rPr>
                        <a:t>Norway</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99419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66655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118595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41254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1.49</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106551950"/>
                  </a:ext>
                </a:extLst>
              </a:tr>
              <a:tr h="160582">
                <a:tc>
                  <a:txBody>
                    <a:bodyPr/>
                    <a:lstStyle/>
                    <a:p>
                      <a:pPr marL="0" marR="0">
                        <a:spcBef>
                          <a:spcPts val="0"/>
                        </a:spcBef>
                        <a:spcAft>
                          <a:spcPts val="0"/>
                        </a:spcAft>
                      </a:pPr>
                      <a:r>
                        <a:rPr lang="en-ZA" sz="1000" b="1">
                          <a:solidFill>
                            <a:schemeClr val="tx1">
                              <a:lumMod val="75000"/>
                              <a:lumOff val="25000"/>
                            </a:schemeClr>
                          </a:solidFill>
                          <a:effectLst/>
                        </a:rPr>
                        <a:t>Portugal</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71791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50534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41108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25242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1.42</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4263895006"/>
                  </a:ext>
                </a:extLst>
              </a:tr>
              <a:tr h="160582">
                <a:tc>
                  <a:txBody>
                    <a:bodyPr/>
                    <a:lstStyle/>
                    <a:p>
                      <a:pPr marL="0" marR="0">
                        <a:spcBef>
                          <a:spcPts val="0"/>
                        </a:spcBef>
                        <a:spcAft>
                          <a:spcPts val="0"/>
                        </a:spcAft>
                      </a:pPr>
                      <a:r>
                        <a:rPr lang="en-ZA" sz="1000" b="1">
                          <a:solidFill>
                            <a:schemeClr val="tx1">
                              <a:lumMod val="75000"/>
                              <a:lumOff val="25000"/>
                            </a:schemeClr>
                          </a:solidFill>
                          <a:effectLst/>
                        </a:rPr>
                        <a:t>Spain</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30361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30361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116952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12379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1.00</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506050096"/>
                  </a:ext>
                </a:extLst>
              </a:tr>
              <a:tr h="160582">
                <a:tc>
                  <a:txBody>
                    <a:bodyPr/>
                    <a:lstStyle/>
                    <a:p>
                      <a:pPr marL="0" marR="0">
                        <a:spcBef>
                          <a:spcPts val="0"/>
                        </a:spcBef>
                        <a:spcAft>
                          <a:spcPts val="0"/>
                        </a:spcAft>
                      </a:pPr>
                      <a:r>
                        <a:rPr lang="en-ZA" sz="1000" b="1">
                          <a:solidFill>
                            <a:schemeClr val="tx1">
                              <a:lumMod val="75000"/>
                              <a:lumOff val="25000"/>
                            </a:schemeClr>
                          </a:solidFill>
                          <a:effectLst/>
                        </a:rPr>
                        <a:t>Sweden</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26937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59854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64822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10630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0.45</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70246084"/>
                  </a:ext>
                </a:extLst>
              </a:tr>
              <a:tr h="160582">
                <a:tc>
                  <a:txBody>
                    <a:bodyPr/>
                    <a:lstStyle/>
                    <a:p>
                      <a:pPr marL="0" marR="0">
                        <a:spcBef>
                          <a:spcPts val="0"/>
                        </a:spcBef>
                        <a:spcAft>
                          <a:spcPts val="0"/>
                        </a:spcAft>
                      </a:pPr>
                      <a:r>
                        <a:rPr lang="en-ZA" sz="1000" b="1">
                          <a:solidFill>
                            <a:schemeClr val="tx1">
                              <a:lumMod val="75000"/>
                              <a:lumOff val="25000"/>
                            </a:schemeClr>
                          </a:solidFill>
                          <a:effectLst/>
                        </a:rPr>
                        <a:t>Switzerland</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8517" marR="38517" marT="0" marB="0" anchor="ctr"/>
                </a:tc>
                <a:tc>
                  <a:txBody>
                    <a:bodyPr/>
                    <a:lstStyle/>
                    <a:p>
                      <a:pPr algn="ctr" fontAlgn="b"/>
                      <a:r>
                        <a:rPr lang="en-CA" sz="1000" b="0" u="none" strike="noStrike">
                          <a:solidFill>
                            <a:srgbClr val="000000"/>
                          </a:solidFill>
                          <a:effectLst/>
                        </a:rPr>
                        <a:t>80520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94144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18054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387503422"/>
                  </a:ext>
                </a:extLst>
              </a:tr>
              <a:tr h="160582">
                <a:tc>
                  <a:txBody>
                    <a:bodyPr/>
                    <a:lstStyle/>
                    <a:p>
                      <a:pPr marL="0" marR="0">
                        <a:spcBef>
                          <a:spcPts val="0"/>
                        </a:spcBef>
                        <a:spcAft>
                          <a:spcPts val="0"/>
                        </a:spcAft>
                      </a:pPr>
                      <a:r>
                        <a:rPr lang="en-ZA" sz="1000" b="1">
                          <a:solidFill>
                            <a:schemeClr val="tx1">
                              <a:lumMod val="75000"/>
                              <a:lumOff val="25000"/>
                            </a:schemeClr>
                          </a:solidFill>
                          <a:effectLst/>
                        </a:rPr>
                        <a:t>United Kingdom</a:t>
                      </a:r>
                      <a:endParaRPr lang="en-US" sz="1000" b="1" i="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18570" marR="18570" marT="6478" marB="0" anchor="ctr"/>
                </a:tc>
                <a:tc>
                  <a:txBody>
                    <a:bodyPr/>
                    <a:lstStyle/>
                    <a:p>
                      <a:pPr algn="ctr" fontAlgn="b"/>
                      <a:r>
                        <a:rPr lang="en-CA" sz="1000" b="0" u="none" strike="noStrike">
                          <a:solidFill>
                            <a:srgbClr val="000000"/>
                          </a:solidFill>
                          <a:effectLst/>
                        </a:rPr>
                        <a:t>94085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83070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19255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1.13</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710428785"/>
                  </a:ext>
                </a:extLst>
              </a:tr>
            </a:tbl>
          </a:graphicData>
        </a:graphic>
      </p:graphicFrame>
      <p:sp>
        <p:nvSpPr>
          <p:cNvPr id="2" name="Title 1">
            <a:extLst>
              <a:ext uri="{FF2B5EF4-FFF2-40B4-BE49-F238E27FC236}">
                <a16:creationId xmlns:a16="http://schemas.microsoft.com/office/drawing/2014/main" id="{663DA997-2A1D-BE7F-870A-96FE7C245335}"/>
              </a:ext>
            </a:extLst>
          </p:cNvPr>
          <p:cNvSpPr>
            <a:spLocks noGrp="1"/>
          </p:cNvSpPr>
          <p:nvPr>
            <p:ph type="title"/>
          </p:nvPr>
        </p:nvSpPr>
        <p:spPr/>
        <p:txBody>
          <a:bodyPr>
            <a:normAutofit fontScale="90000"/>
          </a:bodyPr>
          <a:lstStyle/>
          <a:p>
            <a:r>
              <a:rPr lang="en-US"/>
              <a:t>Annual cost of kidney replacement therapy components</a:t>
            </a:r>
          </a:p>
        </p:txBody>
      </p:sp>
      <p:sp>
        <p:nvSpPr>
          <p:cNvPr id="3" name="Date Placeholder 3">
            <a:extLst>
              <a:ext uri="{FF2B5EF4-FFF2-40B4-BE49-F238E27FC236}">
                <a16:creationId xmlns:a16="http://schemas.microsoft.com/office/drawing/2014/main" id="{2BFA964E-7C8F-2631-7A27-3332FF20D1D5}"/>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5" name="Footer Placeholder 4">
            <a:extLst>
              <a:ext uri="{FF2B5EF4-FFF2-40B4-BE49-F238E27FC236}">
                <a16:creationId xmlns:a16="http://schemas.microsoft.com/office/drawing/2014/main" id="{F66E4E95-A807-8F17-4379-B9C4394A23DA}"/>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43EF4B46-5B11-6C24-57A2-686D8DC664AC}"/>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16</a:t>
            </a:fld>
            <a:endParaRPr lang="en-US"/>
          </a:p>
        </p:txBody>
      </p:sp>
    </p:spTree>
    <p:extLst>
      <p:ext uri="{BB962C8B-B14F-4D97-AF65-F5344CB8AC3E}">
        <p14:creationId xmlns:p14="http://schemas.microsoft.com/office/powerpoint/2010/main" val="3513346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3309249" y="6070785"/>
            <a:ext cx="5639127" cy="310329"/>
          </a:xfrm>
          <a:prstGeom prst="rect">
            <a:avLst/>
          </a:prstGeom>
        </p:spPr>
      </p:pic>
      <p:sp>
        <p:nvSpPr>
          <p:cNvPr id="15" name="Rectangle 14"/>
          <p:cNvSpPr/>
          <p:nvPr/>
        </p:nvSpPr>
        <p:spPr>
          <a:xfrm>
            <a:off x="3324645" y="6070673"/>
            <a:ext cx="5608336" cy="31032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extBox 8"/>
          <p:cNvSpPr txBox="1"/>
          <p:nvPr/>
        </p:nvSpPr>
        <p:spPr>
          <a:xfrm>
            <a:off x="8963772" y="5871895"/>
            <a:ext cx="2101795" cy="707886"/>
          </a:xfrm>
          <a:prstGeom prst="rect">
            <a:avLst/>
          </a:prstGeom>
          <a:noFill/>
        </p:spPr>
        <p:txBody>
          <a:bodyPr wrap="square" rtlCol="0">
            <a:spAutoFit/>
          </a:bodyPr>
          <a:lstStyle/>
          <a:p>
            <a:r>
              <a:rPr lang="en-US" sz="800" b="1"/>
              <a:t>Abbreviations</a:t>
            </a:r>
          </a:p>
          <a:p>
            <a:r>
              <a:rPr lang="en-US" sz="800"/>
              <a:t>KRT: kidney replacement therapy</a:t>
            </a:r>
          </a:p>
          <a:p>
            <a:r>
              <a:rPr lang="en-US" sz="800"/>
              <a:t>CKM: conservative kidney management </a:t>
            </a:r>
          </a:p>
          <a:p>
            <a:r>
              <a:rPr lang="en-US" sz="800"/>
              <a:t>CKD: chronic kidney disease</a:t>
            </a:r>
          </a:p>
          <a:p>
            <a:r>
              <a:rPr lang="en-US" sz="800"/>
              <a:t>AKI: acute kidney injury</a:t>
            </a:r>
          </a:p>
        </p:txBody>
      </p:sp>
      <p:graphicFrame>
        <p:nvGraphicFramePr>
          <p:cNvPr id="3" name="Table 2">
            <a:extLst>
              <a:ext uri="{FF2B5EF4-FFF2-40B4-BE49-F238E27FC236}">
                <a16:creationId xmlns:a16="http://schemas.microsoft.com/office/drawing/2014/main" id="{EAE3B567-7755-3DF4-36FC-4A63DB511B36}"/>
              </a:ext>
            </a:extLst>
          </p:cNvPr>
          <p:cNvGraphicFramePr>
            <a:graphicFrameLocks noGrp="1"/>
          </p:cNvGraphicFramePr>
          <p:nvPr>
            <p:extLst>
              <p:ext uri="{D42A27DB-BD31-4B8C-83A1-F6EECF244321}">
                <p14:modId xmlns:p14="http://schemas.microsoft.com/office/powerpoint/2010/main" val="3231328438"/>
              </p:ext>
            </p:extLst>
          </p:nvPr>
        </p:nvGraphicFramePr>
        <p:xfrm>
          <a:off x="441151" y="827937"/>
          <a:ext cx="11309698" cy="5055109"/>
        </p:xfrm>
        <a:graphic>
          <a:graphicData uri="http://schemas.openxmlformats.org/drawingml/2006/table">
            <a:tbl>
              <a:tblPr/>
              <a:tblGrid>
                <a:gridCol w="1294713">
                  <a:extLst>
                    <a:ext uri="{9D8B030D-6E8A-4147-A177-3AD203B41FA5}">
                      <a16:colId xmlns:a16="http://schemas.microsoft.com/office/drawing/2014/main" val="1772893942"/>
                    </a:ext>
                  </a:extLst>
                </a:gridCol>
                <a:gridCol w="500635">
                  <a:extLst>
                    <a:ext uri="{9D8B030D-6E8A-4147-A177-3AD203B41FA5}">
                      <a16:colId xmlns:a16="http://schemas.microsoft.com/office/drawing/2014/main" val="956517013"/>
                    </a:ext>
                  </a:extLst>
                </a:gridCol>
                <a:gridCol w="528575">
                  <a:extLst>
                    <a:ext uri="{9D8B030D-6E8A-4147-A177-3AD203B41FA5}">
                      <a16:colId xmlns:a16="http://schemas.microsoft.com/office/drawing/2014/main" val="420499869"/>
                    </a:ext>
                  </a:extLst>
                </a:gridCol>
                <a:gridCol w="528575">
                  <a:extLst>
                    <a:ext uri="{9D8B030D-6E8A-4147-A177-3AD203B41FA5}">
                      <a16:colId xmlns:a16="http://schemas.microsoft.com/office/drawing/2014/main" val="186386478"/>
                    </a:ext>
                  </a:extLst>
                </a:gridCol>
                <a:gridCol w="528575">
                  <a:extLst>
                    <a:ext uri="{9D8B030D-6E8A-4147-A177-3AD203B41FA5}">
                      <a16:colId xmlns:a16="http://schemas.microsoft.com/office/drawing/2014/main" val="3419469700"/>
                    </a:ext>
                  </a:extLst>
                </a:gridCol>
                <a:gridCol w="528575">
                  <a:extLst>
                    <a:ext uri="{9D8B030D-6E8A-4147-A177-3AD203B41FA5}">
                      <a16:colId xmlns:a16="http://schemas.microsoft.com/office/drawing/2014/main" val="1171897274"/>
                    </a:ext>
                  </a:extLst>
                </a:gridCol>
                <a:gridCol w="528575">
                  <a:extLst>
                    <a:ext uri="{9D8B030D-6E8A-4147-A177-3AD203B41FA5}">
                      <a16:colId xmlns:a16="http://schemas.microsoft.com/office/drawing/2014/main" val="1390560194"/>
                    </a:ext>
                  </a:extLst>
                </a:gridCol>
                <a:gridCol w="528575">
                  <a:extLst>
                    <a:ext uri="{9D8B030D-6E8A-4147-A177-3AD203B41FA5}">
                      <a16:colId xmlns:a16="http://schemas.microsoft.com/office/drawing/2014/main" val="562885675"/>
                    </a:ext>
                  </a:extLst>
                </a:gridCol>
                <a:gridCol w="528575">
                  <a:extLst>
                    <a:ext uri="{9D8B030D-6E8A-4147-A177-3AD203B41FA5}">
                      <a16:colId xmlns:a16="http://schemas.microsoft.com/office/drawing/2014/main" val="1949979473"/>
                    </a:ext>
                  </a:extLst>
                </a:gridCol>
                <a:gridCol w="528575">
                  <a:extLst>
                    <a:ext uri="{9D8B030D-6E8A-4147-A177-3AD203B41FA5}">
                      <a16:colId xmlns:a16="http://schemas.microsoft.com/office/drawing/2014/main" val="826547774"/>
                    </a:ext>
                  </a:extLst>
                </a:gridCol>
                <a:gridCol w="528575">
                  <a:extLst>
                    <a:ext uri="{9D8B030D-6E8A-4147-A177-3AD203B41FA5}">
                      <a16:colId xmlns:a16="http://schemas.microsoft.com/office/drawing/2014/main" val="275217740"/>
                    </a:ext>
                  </a:extLst>
                </a:gridCol>
                <a:gridCol w="528575">
                  <a:extLst>
                    <a:ext uri="{9D8B030D-6E8A-4147-A177-3AD203B41FA5}">
                      <a16:colId xmlns:a16="http://schemas.microsoft.com/office/drawing/2014/main" val="2619574022"/>
                    </a:ext>
                  </a:extLst>
                </a:gridCol>
                <a:gridCol w="528575">
                  <a:extLst>
                    <a:ext uri="{9D8B030D-6E8A-4147-A177-3AD203B41FA5}">
                      <a16:colId xmlns:a16="http://schemas.microsoft.com/office/drawing/2014/main" val="1311894027"/>
                    </a:ext>
                  </a:extLst>
                </a:gridCol>
                <a:gridCol w="528575">
                  <a:extLst>
                    <a:ext uri="{9D8B030D-6E8A-4147-A177-3AD203B41FA5}">
                      <a16:colId xmlns:a16="http://schemas.microsoft.com/office/drawing/2014/main" val="1158245897"/>
                    </a:ext>
                  </a:extLst>
                </a:gridCol>
                <a:gridCol w="528575">
                  <a:extLst>
                    <a:ext uri="{9D8B030D-6E8A-4147-A177-3AD203B41FA5}">
                      <a16:colId xmlns:a16="http://schemas.microsoft.com/office/drawing/2014/main" val="1107624675"/>
                    </a:ext>
                  </a:extLst>
                </a:gridCol>
                <a:gridCol w="528575">
                  <a:extLst>
                    <a:ext uri="{9D8B030D-6E8A-4147-A177-3AD203B41FA5}">
                      <a16:colId xmlns:a16="http://schemas.microsoft.com/office/drawing/2014/main" val="139393027"/>
                    </a:ext>
                  </a:extLst>
                </a:gridCol>
                <a:gridCol w="528575">
                  <a:extLst>
                    <a:ext uri="{9D8B030D-6E8A-4147-A177-3AD203B41FA5}">
                      <a16:colId xmlns:a16="http://schemas.microsoft.com/office/drawing/2014/main" val="3339162706"/>
                    </a:ext>
                  </a:extLst>
                </a:gridCol>
                <a:gridCol w="528575">
                  <a:extLst>
                    <a:ext uri="{9D8B030D-6E8A-4147-A177-3AD203B41FA5}">
                      <a16:colId xmlns:a16="http://schemas.microsoft.com/office/drawing/2014/main" val="4131994555"/>
                    </a:ext>
                  </a:extLst>
                </a:gridCol>
                <a:gridCol w="528575">
                  <a:extLst>
                    <a:ext uri="{9D8B030D-6E8A-4147-A177-3AD203B41FA5}">
                      <a16:colId xmlns:a16="http://schemas.microsoft.com/office/drawing/2014/main" val="3026740109"/>
                    </a:ext>
                  </a:extLst>
                </a:gridCol>
                <a:gridCol w="528575">
                  <a:extLst>
                    <a:ext uri="{9D8B030D-6E8A-4147-A177-3AD203B41FA5}">
                      <a16:colId xmlns:a16="http://schemas.microsoft.com/office/drawing/2014/main" val="288150196"/>
                    </a:ext>
                  </a:extLst>
                </a:gridCol>
              </a:tblGrid>
              <a:tr h="478024">
                <a:tc rowSpan="2" gridSpan="2">
                  <a:txBody>
                    <a:bodyPr/>
                    <a:lstStyle/>
                    <a:p>
                      <a:pPr algn="ctr" fontAlgn="ctr"/>
                      <a:r>
                        <a:rPr lang="en-US" sz="1050" b="1" i="0" u="none" strike="noStrike">
                          <a:solidFill>
                            <a:srgbClr val="FFFFFF"/>
                          </a:solidFill>
                          <a:effectLst/>
                          <a:latin typeface="Calibri" panose="020F0502020204030204" pitchFamily="34" charset="0"/>
                        </a:rPr>
                        <a:t>Country</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rowSpan="2" hMerge="1">
                  <a:txBody>
                    <a:bodyPr/>
                    <a:lstStyle/>
                    <a:p>
                      <a:endParaRPr lang="en-US"/>
                    </a:p>
                  </a:txBody>
                  <a:tcPr/>
                </a:tc>
                <a:tc gridSpan="3">
                  <a:txBody>
                    <a:bodyPr/>
                    <a:lstStyle/>
                    <a:p>
                      <a:pPr algn="ctr" fontAlgn="b"/>
                      <a:r>
                        <a:rPr lang="en-US" sz="1050" b="1" i="0" u="none" strike="noStrike">
                          <a:solidFill>
                            <a:srgbClr val="000000"/>
                          </a:solidFill>
                          <a:effectLst/>
                          <a:latin typeface="Calibri" panose="020F0502020204030204" pitchFamily="34" charset="0"/>
                        </a:rPr>
                        <a:t>Availability of KRT</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a:solidFill>
                            <a:srgbClr val="000000"/>
                          </a:solidFill>
                          <a:effectLst/>
                          <a:latin typeface="Calibri" panose="020F0502020204030204" pitchFamily="34" charset="0"/>
                        </a:rPr>
                        <a:t>Availability of CKM</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a:solidFill>
                            <a:srgbClr val="000000"/>
                          </a:solidFill>
                          <a:effectLst/>
                          <a:latin typeface="Calibri" panose="020F0502020204030204" pitchFamily="34" charset="0"/>
                        </a:rPr>
                        <a:t>Funding for Medications</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4">
                  <a:txBody>
                    <a:bodyPr/>
                    <a:lstStyle/>
                    <a:p>
                      <a:pPr algn="ctr" fontAlgn="b"/>
                      <a:r>
                        <a:rPr lang="en-US" sz="1050" b="1" i="0" u="none" strike="noStrike">
                          <a:solidFill>
                            <a:srgbClr val="000000"/>
                          </a:solidFill>
                          <a:effectLst/>
                          <a:latin typeface="Calibri" panose="020F0502020204030204" pitchFamily="34" charset="0"/>
                        </a:rPr>
                        <a:t>Availability of Distribution of Registry</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a:solidFill>
                            <a:srgbClr val="000000"/>
                          </a:solidFill>
                          <a:effectLst/>
                          <a:latin typeface="Calibri" panose="020F0502020204030204" pitchFamily="34" charset="0"/>
                        </a:rPr>
                        <a:t>Advocacy Group</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fontAlgn="ctr"/>
                      <a:r>
                        <a:rPr lang="en-US" sz="1050" b="1" i="0" u="none" strike="noStrike">
                          <a:solidFill>
                            <a:srgbClr val="000000"/>
                          </a:solidFill>
                          <a:effectLst/>
                          <a:latin typeface="Calibri" panose="020F0502020204030204" pitchFamily="34" charset="0"/>
                        </a:rPr>
                        <a:t>Nephrology Workforce (PMP)</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extLst>
                  <a:ext uri="{0D108BD9-81ED-4DB2-BD59-A6C34878D82A}">
                    <a16:rowId xmlns:a16="http://schemas.microsoft.com/office/drawing/2014/main" val="1423876202"/>
                  </a:ext>
                </a:extLst>
              </a:tr>
              <a:tr h="962155">
                <a:tc gridSpan="2" vMerge="1">
                  <a:txBody>
                    <a:bodyPr/>
                    <a:lstStyle/>
                    <a:p>
                      <a:endParaRPr lang="en-US"/>
                    </a:p>
                  </a:txBody>
                  <a:tcPr/>
                </a:tc>
                <a:tc hMerge="1"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HD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PD</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Kidney transplantation</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Shared decision</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Choice restricted (limited)</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Choice restricted (not limited)</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CKD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Dialysis</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Kidney transplantation</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CKD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Dialysis</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Kidney transplantation</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AKI</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CKD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AKI</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RRT</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050" b="0" i="0" u="none" strike="noStrike">
                          <a:solidFill>
                            <a:srgbClr val="000000"/>
                          </a:solidFill>
                          <a:effectLst/>
                          <a:latin typeface="Calibri" panose="020F0502020204030204" pitchFamily="34" charset="0"/>
                        </a:rPr>
                        <a:t>Nephrologist</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050" b="0" i="0" u="none" strike="noStrike">
                          <a:solidFill>
                            <a:srgbClr val="000000"/>
                          </a:solidFill>
                          <a:effectLst/>
                          <a:latin typeface="Calibri" panose="020F0502020204030204" pitchFamily="34" charset="0"/>
                        </a:rPr>
                        <a:t>Nephrologist trainees</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4078574143"/>
                  </a:ext>
                </a:extLst>
              </a:tr>
              <a:tr h="162040">
                <a:tc rowSpan="2">
                  <a:txBody>
                    <a:bodyPr/>
                    <a:lstStyle/>
                    <a:p>
                      <a:pPr algn="l" fontAlgn="b"/>
                      <a:r>
                        <a:rPr lang="en-US" sz="1050" b="1" i="0" u="none" strike="noStrike">
                          <a:solidFill>
                            <a:srgbClr val="000000"/>
                          </a:solidFill>
                          <a:effectLst/>
                          <a:latin typeface="Calibri" panose="020F0502020204030204" pitchFamily="34" charset="0"/>
                        </a:rPr>
                        <a:t>Andorra</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800" b="0" i="0" u="none" strike="noStrike">
                        <a:solidFill>
                          <a:schemeClr val="bg1"/>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800" b="0" i="0" u="none" strike="noStrike">
                        <a:solidFill>
                          <a:schemeClr val="bg1"/>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375275827"/>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a:solidFill>
                            <a:srgbClr val="000000"/>
                          </a:solidFill>
                          <a:effectLst/>
                          <a:latin typeface="Calibri" panose="020F0502020204030204" pitchFamily="34" charset="0"/>
                        </a:rPr>
                        <a:t>0.00</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0.00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837649354"/>
                  </a:ext>
                </a:extLst>
              </a:tr>
              <a:tr h="162040">
                <a:tc rowSpan="2">
                  <a:txBody>
                    <a:bodyPr/>
                    <a:lstStyle/>
                    <a:p>
                      <a:pPr algn="l" fontAlgn="b"/>
                      <a:r>
                        <a:rPr lang="en-US" sz="1050" b="1" i="0" u="none" strike="noStrike">
                          <a:solidFill>
                            <a:srgbClr val="000000"/>
                          </a:solidFill>
                          <a:effectLst/>
                          <a:latin typeface="Calibri" panose="020F0502020204030204" pitchFamily="34" charset="0"/>
                        </a:rPr>
                        <a:t>Austria</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a:solidFill>
                            <a:schemeClr val="bg1"/>
                          </a:solidFill>
                          <a:effectLst/>
                          <a:latin typeface="Calibri" panose="020F0502020204030204" pitchFamily="34" charset="0"/>
                        </a:rPr>
                        <a:t>34.12</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a:solidFill>
                            <a:schemeClr val="bg1"/>
                          </a:solidFill>
                          <a:effectLst/>
                          <a:latin typeface="Calibri" panose="020F0502020204030204" pitchFamily="34" charset="0"/>
                        </a:rPr>
                        <a:t>5.69</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262006683"/>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a:solidFill>
                            <a:schemeClr val="bg1"/>
                          </a:solidFill>
                          <a:effectLst/>
                          <a:latin typeface="Calibri" panose="020F0502020204030204" pitchFamily="34" charset="0"/>
                        </a:rPr>
                        <a:t>33.66</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a:solidFill>
                            <a:schemeClr val="bg1"/>
                          </a:solidFill>
                          <a:effectLst/>
                          <a:latin typeface="Calibri" panose="020F0502020204030204" pitchFamily="34" charset="0"/>
                        </a:rPr>
                        <a:t>5.61</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2325145825"/>
                  </a:ext>
                </a:extLst>
              </a:tr>
              <a:tr h="162040">
                <a:tc rowSpan="2">
                  <a:txBody>
                    <a:bodyPr/>
                    <a:lstStyle/>
                    <a:p>
                      <a:pPr algn="l" fontAlgn="b"/>
                      <a:r>
                        <a:rPr lang="en-US" sz="1050" b="1" i="0" u="none" strike="noStrike">
                          <a:solidFill>
                            <a:srgbClr val="000000"/>
                          </a:solidFill>
                          <a:effectLst/>
                          <a:latin typeface="Calibri" panose="020F0502020204030204" pitchFamily="34" charset="0"/>
                        </a:rPr>
                        <a:t>Belgium</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3161170411"/>
                  </a:ext>
                </a:extLst>
              </a:tr>
              <a:tr h="90299">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a:solidFill>
                            <a:schemeClr val="bg1"/>
                          </a:solidFill>
                          <a:effectLst/>
                          <a:latin typeface="Calibri" panose="020F0502020204030204" pitchFamily="34" charset="0"/>
                        </a:rPr>
                        <a:t>21.10</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fontAlgn="b"/>
                      <a:r>
                        <a:rPr lang="en-CA" sz="1000" b="0" i="0" u="none" strike="noStrike">
                          <a:solidFill>
                            <a:schemeClr val="bg1"/>
                          </a:solidFill>
                          <a:effectLst/>
                          <a:latin typeface="Calibri" panose="020F0502020204030204" pitchFamily="34" charset="0"/>
                        </a:rPr>
                        <a:t>4.22</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2235103970"/>
                  </a:ext>
                </a:extLst>
              </a:tr>
              <a:tr h="162040">
                <a:tc rowSpan="2">
                  <a:txBody>
                    <a:bodyPr/>
                    <a:lstStyle/>
                    <a:p>
                      <a:pPr algn="l" fontAlgn="b"/>
                      <a:r>
                        <a:rPr lang="en-US" sz="1050" b="1" i="0" u="none" strike="noStrike">
                          <a:solidFill>
                            <a:srgbClr val="000000"/>
                          </a:solidFill>
                          <a:effectLst/>
                          <a:latin typeface="Calibri" panose="020F0502020204030204" pitchFamily="34" charset="0"/>
                        </a:rPr>
                        <a:t>Denmark</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chemeClr val="bg1"/>
                          </a:solidFill>
                          <a:effectLst/>
                          <a:latin typeface="Calibri" panose="020F0502020204030204" pitchFamily="34" charset="0"/>
                        </a:rPr>
                        <a:t>25.82</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a:solidFill>
                            <a:schemeClr val="bg1"/>
                          </a:solidFill>
                          <a:effectLst/>
                          <a:latin typeface="Calibri" panose="020F0502020204030204" pitchFamily="34" charset="0"/>
                        </a:rPr>
                        <a:t>4.48</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385859913"/>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a:solidFill>
                            <a:schemeClr val="bg1"/>
                          </a:solidFill>
                          <a:effectLst/>
                          <a:latin typeface="Calibri" panose="020F0502020204030204" pitchFamily="34" charset="0"/>
                        </a:rPr>
                        <a:t>25.33</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a:solidFill>
                            <a:schemeClr val="bg1"/>
                          </a:solidFill>
                          <a:effectLst/>
                          <a:latin typeface="Calibri" panose="020F0502020204030204" pitchFamily="34" charset="0"/>
                        </a:rPr>
                        <a:t>4.05</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007352592"/>
                  </a:ext>
                </a:extLst>
              </a:tr>
              <a:tr h="162040">
                <a:tc rowSpan="2">
                  <a:txBody>
                    <a:bodyPr/>
                    <a:lstStyle/>
                    <a:p>
                      <a:pPr algn="l" fontAlgn="b"/>
                      <a:r>
                        <a:rPr lang="en-US" sz="1050" b="1" i="0" u="none" strike="noStrike">
                          <a:solidFill>
                            <a:srgbClr val="000000"/>
                          </a:solidFill>
                          <a:effectLst/>
                          <a:latin typeface="Calibri" panose="020F0502020204030204" pitchFamily="34" charset="0"/>
                        </a:rPr>
                        <a:t>Finland</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chemeClr val="bg1"/>
                          </a:solidFill>
                          <a:effectLst/>
                          <a:latin typeface="Calibri" panose="020F0502020204030204" pitchFamily="34" charset="0"/>
                        </a:rPr>
                        <a:t>14.45</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fontAlgn="b"/>
                      <a:r>
                        <a:rPr lang="en-CA" sz="1000" b="0" i="0" u="none" strike="noStrike">
                          <a:solidFill>
                            <a:schemeClr val="bg1"/>
                          </a:solidFill>
                          <a:effectLst/>
                          <a:latin typeface="Calibri" panose="020F0502020204030204" pitchFamily="34" charset="0"/>
                        </a:rPr>
                        <a:t>1.81</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3074323960"/>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chemeClr val="bg1"/>
                          </a:solidFill>
                          <a:effectLst/>
                          <a:latin typeface="Calibri" panose="020F0502020204030204" pitchFamily="34" charset="0"/>
                        </a:rPr>
                        <a:t>19.64</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fontAlgn="b"/>
                      <a:r>
                        <a:rPr lang="en-CA" sz="1000" b="0" i="0" u="none" strike="noStrike">
                          <a:solidFill>
                            <a:schemeClr val="bg1"/>
                          </a:solidFill>
                          <a:effectLst/>
                          <a:latin typeface="Calibri" panose="020F0502020204030204" pitchFamily="34" charset="0"/>
                        </a:rPr>
                        <a:t>8.93</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277986453"/>
                  </a:ext>
                </a:extLst>
              </a:tr>
              <a:tr h="162040">
                <a:tc rowSpan="2">
                  <a:txBody>
                    <a:bodyPr/>
                    <a:lstStyle/>
                    <a:p>
                      <a:pPr algn="l" fontAlgn="b"/>
                      <a:r>
                        <a:rPr lang="en-US" sz="1050" b="1" i="0" u="none" strike="noStrike">
                          <a:solidFill>
                            <a:srgbClr val="000000"/>
                          </a:solidFill>
                          <a:effectLst/>
                          <a:latin typeface="Calibri" panose="020F0502020204030204" pitchFamily="34" charset="0"/>
                        </a:rPr>
                        <a:t>France</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chemeClr val="bg1"/>
                          </a:solidFill>
                          <a:effectLst/>
                          <a:latin typeface="Calibri" panose="020F0502020204030204" pitchFamily="34" charset="0"/>
                        </a:rPr>
                        <a:t>20.04</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fontAlgn="b"/>
                      <a:r>
                        <a:rPr lang="en-CA" sz="1000" b="0" i="0" u="none" strike="noStrike">
                          <a:solidFill>
                            <a:schemeClr val="bg1"/>
                          </a:solidFill>
                          <a:effectLst/>
                          <a:latin typeface="Calibri" panose="020F0502020204030204" pitchFamily="34" charset="0"/>
                        </a:rPr>
                        <a:t>5.05</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759783619"/>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chemeClr val="bg1"/>
                          </a:solidFill>
                          <a:effectLst/>
                          <a:latin typeface="Calibri" panose="020F0502020204030204" pitchFamily="34" charset="0"/>
                        </a:rPr>
                        <a:t>17.57</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fontAlgn="b"/>
                      <a:r>
                        <a:rPr lang="en-CA" sz="1000" b="0" i="0" u="none" strike="noStrike">
                          <a:solidFill>
                            <a:schemeClr val="bg1"/>
                          </a:solidFill>
                          <a:effectLst/>
                          <a:latin typeface="Calibri" panose="020F0502020204030204" pitchFamily="34" charset="0"/>
                        </a:rPr>
                        <a:t>5.86</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738534590"/>
                  </a:ext>
                </a:extLst>
              </a:tr>
              <a:tr h="162040">
                <a:tc rowSpan="2">
                  <a:txBody>
                    <a:bodyPr/>
                    <a:lstStyle/>
                    <a:p>
                      <a:pPr algn="l" fontAlgn="b"/>
                      <a:r>
                        <a:rPr lang="en-US" sz="1050" b="1" i="0" u="none" strike="noStrike">
                          <a:solidFill>
                            <a:srgbClr val="000000"/>
                          </a:solidFill>
                          <a:effectLst/>
                          <a:latin typeface="Calibri" panose="020F0502020204030204" pitchFamily="34" charset="0"/>
                        </a:rPr>
                        <a:t>Germany</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a:solidFill>
                            <a:schemeClr val="bg1"/>
                          </a:solidFill>
                          <a:effectLst/>
                          <a:latin typeface="Calibri" panose="020F0502020204030204" pitchFamily="34" charset="0"/>
                        </a:rPr>
                        <a:t>18.64</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fontAlgn="b"/>
                      <a:r>
                        <a:rPr lang="en-CA" sz="1000" b="0" i="0" u="none" strike="noStrike">
                          <a:solidFill>
                            <a:schemeClr val="bg1"/>
                          </a:solidFill>
                          <a:effectLst/>
                          <a:latin typeface="Calibri" panose="020F0502020204030204" pitchFamily="34" charset="0"/>
                        </a:rPr>
                        <a:t>3.73</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2872933159"/>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chemeClr val="bg1"/>
                          </a:solidFill>
                          <a:effectLst/>
                          <a:latin typeface="Calibri" panose="020F0502020204030204" pitchFamily="34" charset="0"/>
                        </a:rPr>
                        <a:t>27.01</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a:solidFill>
                            <a:srgbClr val="000000"/>
                          </a:solidFill>
                          <a:effectLst/>
                          <a:latin typeface="Calibri" panose="020F0502020204030204" pitchFamily="34" charset="0"/>
                        </a:rPr>
                        <a:t>0.59</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1066546653"/>
                  </a:ext>
                </a:extLst>
              </a:tr>
              <a:tr h="162040">
                <a:tc rowSpan="2">
                  <a:txBody>
                    <a:bodyPr/>
                    <a:lstStyle/>
                    <a:p>
                      <a:pPr algn="l" fontAlgn="b"/>
                      <a:r>
                        <a:rPr lang="en-US" sz="1050" b="1" i="0" u="none" strike="noStrike">
                          <a:solidFill>
                            <a:srgbClr val="000000"/>
                          </a:solidFill>
                          <a:effectLst/>
                          <a:latin typeface="Calibri" panose="020F0502020204030204" pitchFamily="34" charset="0"/>
                        </a:rPr>
                        <a:t>Greece </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chemeClr val="bg1"/>
                          </a:solidFill>
                          <a:effectLst/>
                          <a:latin typeface="Calibri" panose="020F0502020204030204" pitchFamily="34" charset="0"/>
                        </a:rPr>
                        <a:t>55.75</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a:solidFill>
                            <a:schemeClr val="bg1"/>
                          </a:solidFill>
                          <a:effectLst/>
                          <a:latin typeface="Calibri" panose="020F0502020204030204" pitchFamily="34" charset="0"/>
                        </a:rPr>
                        <a:t>7.43</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781574595"/>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a:solidFill>
                            <a:schemeClr val="bg1"/>
                          </a:solidFill>
                          <a:effectLst/>
                          <a:latin typeface="Calibri" panose="020F0502020204030204" pitchFamily="34" charset="0"/>
                        </a:rPr>
                        <a:t>36.07</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a:solidFill>
                            <a:schemeClr val="bg1"/>
                          </a:solidFill>
                          <a:effectLst/>
                          <a:latin typeface="Calibri" panose="020F0502020204030204" pitchFamily="34" charset="0"/>
                        </a:rPr>
                        <a:t>9.49</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597766638"/>
                  </a:ext>
                </a:extLst>
              </a:tr>
              <a:tr h="162040">
                <a:tc rowSpan="2">
                  <a:txBody>
                    <a:bodyPr/>
                    <a:lstStyle/>
                    <a:p>
                      <a:pPr algn="l" fontAlgn="b"/>
                      <a:r>
                        <a:rPr lang="en-US" sz="1050" b="1" i="0" u="none" strike="noStrike">
                          <a:solidFill>
                            <a:srgbClr val="000000"/>
                          </a:solidFill>
                          <a:effectLst/>
                          <a:latin typeface="Calibri" panose="020F0502020204030204" pitchFamily="34" charset="0"/>
                        </a:rPr>
                        <a:t>Iceland</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chemeClr val="bg1"/>
                          </a:solidFill>
                          <a:effectLst/>
                          <a:latin typeface="Calibri" panose="020F0502020204030204" pitchFamily="34" charset="0"/>
                        </a:rPr>
                        <a:t>29.11</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3481417392"/>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chemeClr val="bg1"/>
                          </a:solidFill>
                          <a:effectLst/>
                          <a:latin typeface="Calibri" panose="020F0502020204030204" pitchFamily="34" charset="0"/>
                        </a:rPr>
                        <a:t>30.76</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a:solidFill>
                            <a:srgbClr val="000000"/>
                          </a:solidFill>
                          <a:effectLst/>
                          <a:latin typeface="Calibri" panose="020F0502020204030204" pitchFamily="34" charset="0"/>
                        </a:rPr>
                        <a:t>0.00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971050307"/>
                  </a:ext>
                </a:extLst>
              </a:tr>
              <a:tr h="162040">
                <a:tc rowSpan="2">
                  <a:txBody>
                    <a:bodyPr/>
                    <a:lstStyle/>
                    <a:p>
                      <a:pPr algn="l" fontAlgn="b"/>
                      <a:r>
                        <a:rPr lang="en-US" sz="1050" b="1" i="0" u="none" strike="noStrike">
                          <a:solidFill>
                            <a:srgbClr val="000000"/>
                          </a:solidFill>
                          <a:effectLst/>
                          <a:latin typeface="Calibri" panose="020F0502020204030204" pitchFamily="34" charset="0"/>
                        </a:rPr>
                        <a:t>Ireland</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rgbClr val="000000"/>
                          </a:solidFill>
                          <a:effectLst/>
                          <a:latin typeface="Calibri" panose="020F0502020204030204" pitchFamily="34" charset="0"/>
                        </a:rPr>
                        <a:t>9.47</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a:solidFill>
                            <a:schemeClr val="bg1"/>
                          </a:solidFill>
                          <a:effectLst/>
                          <a:latin typeface="Calibri" panose="020F0502020204030204" pitchFamily="34" charset="0"/>
                        </a:rPr>
                        <a:t>5.92</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2087046835"/>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chemeClr val="bg1"/>
                          </a:solidFill>
                          <a:effectLst/>
                          <a:latin typeface="Calibri" panose="020F0502020204030204" pitchFamily="34" charset="0"/>
                        </a:rPr>
                        <a:t>11.75</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fontAlgn="b"/>
                      <a:r>
                        <a:rPr lang="en-CA" sz="1000" b="0" i="0" u="none" strike="noStrike">
                          <a:solidFill>
                            <a:schemeClr val="bg1"/>
                          </a:solidFill>
                          <a:effectLst/>
                          <a:latin typeface="Calibri" panose="020F0502020204030204" pitchFamily="34" charset="0"/>
                        </a:rPr>
                        <a:t>9.48</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775546336"/>
                  </a:ext>
                </a:extLst>
              </a:tr>
              <a:tr h="162040">
                <a:tc rowSpan="2">
                  <a:txBody>
                    <a:bodyPr/>
                    <a:lstStyle/>
                    <a:p>
                      <a:pPr algn="l" fontAlgn="b"/>
                      <a:r>
                        <a:rPr lang="en-US" sz="1050" b="1" i="0" u="none" strike="noStrike">
                          <a:solidFill>
                            <a:srgbClr val="000000"/>
                          </a:solidFill>
                          <a:effectLst/>
                          <a:latin typeface="Calibri" panose="020F0502020204030204" pitchFamily="34" charset="0"/>
                        </a:rPr>
                        <a:t>Israel</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a:solidFill>
                            <a:schemeClr val="bg1"/>
                          </a:solidFill>
                          <a:effectLst/>
                          <a:latin typeface="Calibri" panose="020F0502020204030204" pitchFamily="34" charset="0"/>
                        </a:rPr>
                        <a:t>29.67</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a:solidFill>
                            <a:schemeClr val="bg1"/>
                          </a:solidFill>
                          <a:effectLst/>
                          <a:latin typeface="Calibri" panose="020F0502020204030204" pitchFamily="34" charset="0"/>
                        </a:rPr>
                        <a:t>2.37</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1718834609"/>
                  </a:ext>
                </a:extLst>
              </a:tr>
              <a:tr h="162040">
                <a:tc vMerge="1">
                  <a:txBody>
                    <a:bodyPr/>
                    <a:lstStyle/>
                    <a:p>
                      <a:pPr algn="l" fontAlgn="b"/>
                      <a:endParaRPr lang="en-US" sz="1050" b="1" i="0" u="none" strike="noStrike">
                        <a:solidFill>
                          <a:srgbClr val="000000"/>
                        </a:solidFill>
                        <a:effectLst/>
                        <a:latin typeface="Calibri" panose="020F0502020204030204" pitchFamily="34" charset="0"/>
                      </a:endParaRP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chemeClr val="bg1"/>
                          </a:solidFill>
                          <a:effectLst/>
                          <a:latin typeface="Calibri" panose="020F0502020204030204" pitchFamily="34" charset="0"/>
                        </a:rPr>
                        <a:t>24.68</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dirty="0">
                          <a:solidFill>
                            <a:schemeClr val="bg1"/>
                          </a:solidFill>
                          <a:effectLst/>
                          <a:latin typeface="Calibri" panose="020F0502020204030204" pitchFamily="34" charset="0"/>
                        </a:rPr>
                        <a:t>3.93</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524927026"/>
                  </a:ext>
                </a:extLst>
              </a:tr>
            </a:tbl>
          </a:graphicData>
        </a:graphic>
      </p:graphicFrame>
      <p:sp>
        <p:nvSpPr>
          <p:cNvPr id="2" name="Title 1">
            <a:extLst>
              <a:ext uri="{FF2B5EF4-FFF2-40B4-BE49-F238E27FC236}">
                <a16:creationId xmlns:a16="http://schemas.microsoft.com/office/drawing/2014/main" id="{C828CE28-A884-458E-085D-E90D42BE8F47}"/>
              </a:ext>
            </a:extLst>
          </p:cNvPr>
          <p:cNvSpPr>
            <a:spLocks noGrp="1"/>
          </p:cNvSpPr>
          <p:nvPr>
            <p:ph type="title"/>
          </p:nvPr>
        </p:nvSpPr>
        <p:spPr>
          <a:xfrm>
            <a:off x="766555" y="278219"/>
            <a:ext cx="8471087" cy="650875"/>
          </a:xfrm>
        </p:spPr>
        <p:txBody>
          <a:bodyPr>
            <a:normAutofit/>
          </a:bodyPr>
          <a:lstStyle/>
          <a:p>
            <a:r>
              <a:rPr lang="en-US" dirty="0"/>
              <a:t>Country level scorecard</a:t>
            </a:r>
          </a:p>
        </p:txBody>
      </p:sp>
      <p:sp>
        <p:nvSpPr>
          <p:cNvPr id="4" name="Date Placeholder 3">
            <a:extLst>
              <a:ext uri="{FF2B5EF4-FFF2-40B4-BE49-F238E27FC236}">
                <a16:creationId xmlns:a16="http://schemas.microsoft.com/office/drawing/2014/main" id="{A5E78B1D-270D-6D18-D5DD-4F1D4EE623A3}"/>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5" name="Footer Placeholder 4">
            <a:extLst>
              <a:ext uri="{FF2B5EF4-FFF2-40B4-BE49-F238E27FC236}">
                <a16:creationId xmlns:a16="http://schemas.microsoft.com/office/drawing/2014/main" id="{A9482395-568E-1DBA-ADCE-B1FB9854B5FA}"/>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A115AB08-8C03-9128-0DBD-59469E19E577}"/>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17</a:t>
            </a:fld>
            <a:endParaRPr lang="en-US"/>
          </a:p>
        </p:txBody>
      </p:sp>
      <p:sp>
        <p:nvSpPr>
          <p:cNvPr id="6" name="TextBox 5">
            <a:extLst>
              <a:ext uri="{FF2B5EF4-FFF2-40B4-BE49-F238E27FC236}">
                <a16:creationId xmlns:a16="http://schemas.microsoft.com/office/drawing/2014/main" id="{F5ABAB94-D529-45A4-93FB-0A460F8014BB}"/>
              </a:ext>
            </a:extLst>
          </p:cNvPr>
          <p:cNvSpPr txBox="1"/>
          <p:nvPr/>
        </p:nvSpPr>
        <p:spPr>
          <a:xfrm>
            <a:off x="10664327" y="5994648"/>
            <a:ext cx="2101795" cy="215444"/>
          </a:xfrm>
          <a:prstGeom prst="rect">
            <a:avLst/>
          </a:prstGeom>
          <a:noFill/>
        </p:spPr>
        <p:txBody>
          <a:bodyPr wrap="square" rtlCol="0">
            <a:spAutoFit/>
          </a:bodyPr>
          <a:lstStyle/>
          <a:p>
            <a:r>
              <a:rPr lang="en-US" sz="800" dirty="0"/>
              <a:t>RRT: renal replacement therapy</a:t>
            </a:r>
          </a:p>
        </p:txBody>
      </p:sp>
      <p:graphicFrame>
        <p:nvGraphicFramePr>
          <p:cNvPr id="8" name="Table 7">
            <a:extLst>
              <a:ext uri="{FF2B5EF4-FFF2-40B4-BE49-F238E27FC236}">
                <a16:creationId xmlns:a16="http://schemas.microsoft.com/office/drawing/2014/main" id="{55C9C8AB-C5E9-C202-B142-C8F0BB48F26B}"/>
              </a:ext>
            </a:extLst>
          </p:cNvPr>
          <p:cNvGraphicFramePr>
            <a:graphicFrameLocks noGrp="1"/>
          </p:cNvGraphicFramePr>
          <p:nvPr>
            <p:extLst>
              <p:ext uri="{D42A27DB-BD31-4B8C-83A1-F6EECF244321}">
                <p14:modId xmlns:p14="http://schemas.microsoft.com/office/powerpoint/2010/main" val="3291339457"/>
              </p:ext>
            </p:extLst>
          </p:nvPr>
        </p:nvGraphicFramePr>
        <p:xfrm>
          <a:off x="1312949" y="6088090"/>
          <a:ext cx="1366322" cy="243840"/>
        </p:xfrm>
        <a:graphic>
          <a:graphicData uri="http://schemas.openxmlformats.org/drawingml/2006/table">
            <a:tbl>
              <a:tblPr firstRow="1" bandRow="1">
                <a:tableStyleId>{5C22544A-7EE6-4342-B048-85BDC9FD1C3A}</a:tableStyleId>
              </a:tblPr>
              <a:tblGrid>
                <a:gridCol w="455441">
                  <a:extLst>
                    <a:ext uri="{9D8B030D-6E8A-4147-A177-3AD203B41FA5}">
                      <a16:colId xmlns:a16="http://schemas.microsoft.com/office/drawing/2014/main" val="2576486781"/>
                    </a:ext>
                  </a:extLst>
                </a:gridCol>
                <a:gridCol w="455440">
                  <a:extLst>
                    <a:ext uri="{9D8B030D-6E8A-4147-A177-3AD203B41FA5}">
                      <a16:colId xmlns:a16="http://schemas.microsoft.com/office/drawing/2014/main" val="291270416"/>
                    </a:ext>
                  </a:extLst>
                </a:gridCol>
                <a:gridCol w="455441">
                  <a:extLst>
                    <a:ext uri="{9D8B030D-6E8A-4147-A177-3AD203B41FA5}">
                      <a16:colId xmlns:a16="http://schemas.microsoft.com/office/drawing/2014/main" val="1377192177"/>
                    </a:ext>
                  </a:extLst>
                </a:gridCol>
              </a:tblGrid>
              <a:tr h="127951">
                <a:tc>
                  <a:txBody>
                    <a:bodyPr/>
                    <a:lstStyle/>
                    <a:p>
                      <a:pPr algn="ctr"/>
                      <a:r>
                        <a:rPr lang="en-US" sz="1000" b="0">
                          <a:solidFill>
                            <a:schemeClr val="tx1"/>
                          </a:solidFill>
                        </a:rPr>
                        <a:t>Yes</a:t>
                      </a:r>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tc>
                  <a:txBody>
                    <a:bodyPr/>
                    <a:lstStyle/>
                    <a:p>
                      <a:pPr algn="ctr"/>
                      <a:r>
                        <a:rPr lang="en-US" sz="1000" b="0">
                          <a:solidFill>
                            <a:schemeClr val="tx1"/>
                          </a:solidFill>
                        </a:rPr>
                        <a:t>No</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5050"/>
                    </a:solidFill>
                  </a:tcPr>
                </a:tc>
                <a:tc>
                  <a:txBody>
                    <a:bodyPr/>
                    <a:lstStyle/>
                    <a:p>
                      <a:pPr algn="ctr"/>
                      <a:r>
                        <a:rPr lang="en-US" sz="1000" b="0">
                          <a:solidFill>
                            <a:schemeClr val="tx1"/>
                          </a:solidFill>
                        </a:rPr>
                        <a:t>N/A</a:t>
                      </a:r>
                    </a:p>
                  </a:txBody>
                  <a:tcP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6A6A6"/>
                    </a:solidFill>
                  </a:tcPr>
                </a:tc>
                <a:extLst>
                  <a:ext uri="{0D108BD9-81ED-4DB2-BD59-A6C34878D82A}">
                    <a16:rowId xmlns:a16="http://schemas.microsoft.com/office/drawing/2014/main" val="403492718"/>
                  </a:ext>
                </a:extLst>
              </a:tr>
            </a:tbl>
          </a:graphicData>
        </a:graphic>
      </p:graphicFrame>
    </p:spTree>
    <p:extLst>
      <p:ext uri="{BB962C8B-B14F-4D97-AF65-F5344CB8AC3E}">
        <p14:creationId xmlns:p14="http://schemas.microsoft.com/office/powerpoint/2010/main" val="961210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3309249" y="6060944"/>
            <a:ext cx="5639127" cy="310329"/>
          </a:xfrm>
          <a:prstGeom prst="rect">
            <a:avLst/>
          </a:prstGeom>
        </p:spPr>
      </p:pic>
      <p:sp>
        <p:nvSpPr>
          <p:cNvPr id="15" name="Rectangle 14"/>
          <p:cNvSpPr/>
          <p:nvPr/>
        </p:nvSpPr>
        <p:spPr>
          <a:xfrm>
            <a:off x="3296564" y="6050558"/>
            <a:ext cx="5608336" cy="31032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aphicFrame>
        <p:nvGraphicFramePr>
          <p:cNvPr id="3" name="Table 2">
            <a:extLst>
              <a:ext uri="{FF2B5EF4-FFF2-40B4-BE49-F238E27FC236}">
                <a16:creationId xmlns:a16="http://schemas.microsoft.com/office/drawing/2014/main" id="{EAE3B567-7755-3DF4-36FC-4A63DB511B36}"/>
              </a:ext>
            </a:extLst>
          </p:cNvPr>
          <p:cNvGraphicFramePr>
            <a:graphicFrameLocks noGrp="1"/>
          </p:cNvGraphicFramePr>
          <p:nvPr>
            <p:extLst>
              <p:ext uri="{D42A27DB-BD31-4B8C-83A1-F6EECF244321}">
                <p14:modId xmlns:p14="http://schemas.microsoft.com/office/powerpoint/2010/main" val="3235831846"/>
              </p:ext>
            </p:extLst>
          </p:nvPr>
        </p:nvGraphicFramePr>
        <p:xfrm>
          <a:off x="441151" y="848139"/>
          <a:ext cx="11309698" cy="5034907"/>
        </p:xfrm>
        <a:graphic>
          <a:graphicData uri="http://schemas.openxmlformats.org/drawingml/2006/table">
            <a:tbl>
              <a:tblPr/>
              <a:tblGrid>
                <a:gridCol w="1294713">
                  <a:extLst>
                    <a:ext uri="{9D8B030D-6E8A-4147-A177-3AD203B41FA5}">
                      <a16:colId xmlns:a16="http://schemas.microsoft.com/office/drawing/2014/main" val="1772893942"/>
                    </a:ext>
                  </a:extLst>
                </a:gridCol>
                <a:gridCol w="500635">
                  <a:extLst>
                    <a:ext uri="{9D8B030D-6E8A-4147-A177-3AD203B41FA5}">
                      <a16:colId xmlns:a16="http://schemas.microsoft.com/office/drawing/2014/main" val="956517013"/>
                    </a:ext>
                  </a:extLst>
                </a:gridCol>
                <a:gridCol w="528575">
                  <a:extLst>
                    <a:ext uri="{9D8B030D-6E8A-4147-A177-3AD203B41FA5}">
                      <a16:colId xmlns:a16="http://schemas.microsoft.com/office/drawing/2014/main" val="420499869"/>
                    </a:ext>
                  </a:extLst>
                </a:gridCol>
                <a:gridCol w="528575">
                  <a:extLst>
                    <a:ext uri="{9D8B030D-6E8A-4147-A177-3AD203B41FA5}">
                      <a16:colId xmlns:a16="http://schemas.microsoft.com/office/drawing/2014/main" val="186386478"/>
                    </a:ext>
                  </a:extLst>
                </a:gridCol>
                <a:gridCol w="528575">
                  <a:extLst>
                    <a:ext uri="{9D8B030D-6E8A-4147-A177-3AD203B41FA5}">
                      <a16:colId xmlns:a16="http://schemas.microsoft.com/office/drawing/2014/main" val="3419469700"/>
                    </a:ext>
                  </a:extLst>
                </a:gridCol>
                <a:gridCol w="528575">
                  <a:extLst>
                    <a:ext uri="{9D8B030D-6E8A-4147-A177-3AD203B41FA5}">
                      <a16:colId xmlns:a16="http://schemas.microsoft.com/office/drawing/2014/main" val="1171897274"/>
                    </a:ext>
                  </a:extLst>
                </a:gridCol>
                <a:gridCol w="528575">
                  <a:extLst>
                    <a:ext uri="{9D8B030D-6E8A-4147-A177-3AD203B41FA5}">
                      <a16:colId xmlns:a16="http://schemas.microsoft.com/office/drawing/2014/main" val="1390560194"/>
                    </a:ext>
                  </a:extLst>
                </a:gridCol>
                <a:gridCol w="528575">
                  <a:extLst>
                    <a:ext uri="{9D8B030D-6E8A-4147-A177-3AD203B41FA5}">
                      <a16:colId xmlns:a16="http://schemas.microsoft.com/office/drawing/2014/main" val="562885675"/>
                    </a:ext>
                  </a:extLst>
                </a:gridCol>
                <a:gridCol w="528575">
                  <a:extLst>
                    <a:ext uri="{9D8B030D-6E8A-4147-A177-3AD203B41FA5}">
                      <a16:colId xmlns:a16="http://schemas.microsoft.com/office/drawing/2014/main" val="1949979473"/>
                    </a:ext>
                  </a:extLst>
                </a:gridCol>
                <a:gridCol w="528575">
                  <a:extLst>
                    <a:ext uri="{9D8B030D-6E8A-4147-A177-3AD203B41FA5}">
                      <a16:colId xmlns:a16="http://schemas.microsoft.com/office/drawing/2014/main" val="826547774"/>
                    </a:ext>
                  </a:extLst>
                </a:gridCol>
                <a:gridCol w="528575">
                  <a:extLst>
                    <a:ext uri="{9D8B030D-6E8A-4147-A177-3AD203B41FA5}">
                      <a16:colId xmlns:a16="http://schemas.microsoft.com/office/drawing/2014/main" val="275217740"/>
                    </a:ext>
                  </a:extLst>
                </a:gridCol>
                <a:gridCol w="528575">
                  <a:extLst>
                    <a:ext uri="{9D8B030D-6E8A-4147-A177-3AD203B41FA5}">
                      <a16:colId xmlns:a16="http://schemas.microsoft.com/office/drawing/2014/main" val="2619574022"/>
                    </a:ext>
                  </a:extLst>
                </a:gridCol>
                <a:gridCol w="528575">
                  <a:extLst>
                    <a:ext uri="{9D8B030D-6E8A-4147-A177-3AD203B41FA5}">
                      <a16:colId xmlns:a16="http://schemas.microsoft.com/office/drawing/2014/main" val="1311894027"/>
                    </a:ext>
                  </a:extLst>
                </a:gridCol>
                <a:gridCol w="528575">
                  <a:extLst>
                    <a:ext uri="{9D8B030D-6E8A-4147-A177-3AD203B41FA5}">
                      <a16:colId xmlns:a16="http://schemas.microsoft.com/office/drawing/2014/main" val="1158245897"/>
                    </a:ext>
                  </a:extLst>
                </a:gridCol>
                <a:gridCol w="528575">
                  <a:extLst>
                    <a:ext uri="{9D8B030D-6E8A-4147-A177-3AD203B41FA5}">
                      <a16:colId xmlns:a16="http://schemas.microsoft.com/office/drawing/2014/main" val="1107624675"/>
                    </a:ext>
                  </a:extLst>
                </a:gridCol>
                <a:gridCol w="528575">
                  <a:extLst>
                    <a:ext uri="{9D8B030D-6E8A-4147-A177-3AD203B41FA5}">
                      <a16:colId xmlns:a16="http://schemas.microsoft.com/office/drawing/2014/main" val="139393027"/>
                    </a:ext>
                  </a:extLst>
                </a:gridCol>
                <a:gridCol w="528575">
                  <a:extLst>
                    <a:ext uri="{9D8B030D-6E8A-4147-A177-3AD203B41FA5}">
                      <a16:colId xmlns:a16="http://schemas.microsoft.com/office/drawing/2014/main" val="3339162706"/>
                    </a:ext>
                  </a:extLst>
                </a:gridCol>
                <a:gridCol w="528575">
                  <a:extLst>
                    <a:ext uri="{9D8B030D-6E8A-4147-A177-3AD203B41FA5}">
                      <a16:colId xmlns:a16="http://schemas.microsoft.com/office/drawing/2014/main" val="4131994555"/>
                    </a:ext>
                  </a:extLst>
                </a:gridCol>
                <a:gridCol w="528575">
                  <a:extLst>
                    <a:ext uri="{9D8B030D-6E8A-4147-A177-3AD203B41FA5}">
                      <a16:colId xmlns:a16="http://schemas.microsoft.com/office/drawing/2014/main" val="3026740109"/>
                    </a:ext>
                  </a:extLst>
                </a:gridCol>
                <a:gridCol w="528575">
                  <a:extLst>
                    <a:ext uri="{9D8B030D-6E8A-4147-A177-3AD203B41FA5}">
                      <a16:colId xmlns:a16="http://schemas.microsoft.com/office/drawing/2014/main" val="288150196"/>
                    </a:ext>
                  </a:extLst>
                </a:gridCol>
              </a:tblGrid>
              <a:tr h="457822">
                <a:tc rowSpan="2" gridSpan="2">
                  <a:txBody>
                    <a:bodyPr/>
                    <a:lstStyle/>
                    <a:p>
                      <a:pPr algn="ctr" fontAlgn="ctr"/>
                      <a:r>
                        <a:rPr lang="en-US" sz="1050" b="1" i="0" u="none" strike="noStrike">
                          <a:solidFill>
                            <a:srgbClr val="FFFFFF"/>
                          </a:solidFill>
                          <a:effectLst/>
                          <a:latin typeface="Calibri" panose="020F0502020204030204" pitchFamily="34" charset="0"/>
                        </a:rPr>
                        <a:t>Country</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rowSpan="2" hMerge="1">
                  <a:txBody>
                    <a:bodyPr/>
                    <a:lstStyle/>
                    <a:p>
                      <a:endParaRPr lang="en-US"/>
                    </a:p>
                  </a:txBody>
                  <a:tcPr/>
                </a:tc>
                <a:tc gridSpan="3">
                  <a:txBody>
                    <a:bodyPr/>
                    <a:lstStyle/>
                    <a:p>
                      <a:pPr algn="ctr" fontAlgn="b"/>
                      <a:r>
                        <a:rPr lang="en-US" sz="1050" b="1" i="0" u="none" strike="noStrike">
                          <a:solidFill>
                            <a:srgbClr val="000000"/>
                          </a:solidFill>
                          <a:effectLst/>
                          <a:latin typeface="Calibri" panose="020F0502020204030204" pitchFamily="34" charset="0"/>
                        </a:rPr>
                        <a:t>Availability of KRT</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a:solidFill>
                            <a:srgbClr val="000000"/>
                          </a:solidFill>
                          <a:effectLst/>
                          <a:latin typeface="Calibri" panose="020F0502020204030204" pitchFamily="34" charset="0"/>
                        </a:rPr>
                        <a:t>Availability of CKM</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a:solidFill>
                            <a:srgbClr val="000000"/>
                          </a:solidFill>
                          <a:effectLst/>
                          <a:latin typeface="Calibri" panose="020F0502020204030204" pitchFamily="34" charset="0"/>
                        </a:rPr>
                        <a:t>Funding for Medications</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4">
                  <a:txBody>
                    <a:bodyPr/>
                    <a:lstStyle/>
                    <a:p>
                      <a:pPr algn="ctr" fontAlgn="b"/>
                      <a:r>
                        <a:rPr lang="en-US" sz="1050" b="1" i="0" u="none" strike="noStrike">
                          <a:solidFill>
                            <a:srgbClr val="000000"/>
                          </a:solidFill>
                          <a:effectLst/>
                          <a:latin typeface="Calibri" panose="020F0502020204030204" pitchFamily="34" charset="0"/>
                        </a:rPr>
                        <a:t>Availability of Distribution of Registry</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a:solidFill>
                            <a:srgbClr val="000000"/>
                          </a:solidFill>
                          <a:effectLst/>
                          <a:latin typeface="Calibri" panose="020F0502020204030204" pitchFamily="34" charset="0"/>
                        </a:rPr>
                        <a:t>Advocacy Group</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fontAlgn="ctr"/>
                      <a:r>
                        <a:rPr lang="en-US" sz="1050" b="1" i="0" u="none" strike="noStrike">
                          <a:solidFill>
                            <a:srgbClr val="000000"/>
                          </a:solidFill>
                          <a:effectLst/>
                          <a:latin typeface="Calibri" panose="020F0502020204030204" pitchFamily="34" charset="0"/>
                        </a:rPr>
                        <a:t>Nephrology Workforce (PMP)</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extLst>
                  <a:ext uri="{0D108BD9-81ED-4DB2-BD59-A6C34878D82A}">
                    <a16:rowId xmlns:a16="http://schemas.microsoft.com/office/drawing/2014/main" val="1423876202"/>
                  </a:ext>
                </a:extLst>
              </a:tr>
              <a:tr h="962155">
                <a:tc gridSpan="2" vMerge="1">
                  <a:txBody>
                    <a:bodyPr/>
                    <a:lstStyle/>
                    <a:p>
                      <a:endParaRPr lang="en-US"/>
                    </a:p>
                  </a:txBody>
                  <a:tcPr/>
                </a:tc>
                <a:tc hMerge="1"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HD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PD</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Kidney transplantation</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Shared decision</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Choice restricted (limited)</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Choice restricted (not limited)</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CKD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Dialysis</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Kidney transplantation</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CKD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Dialysis</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Kidney transplantation</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AKI</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CKD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AKI</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RRT</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050" b="0" i="0" u="none" strike="noStrike">
                          <a:solidFill>
                            <a:srgbClr val="000000"/>
                          </a:solidFill>
                          <a:effectLst/>
                          <a:latin typeface="Calibri" panose="020F0502020204030204" pitchFamily="34" charset="0"/>
                        </a:rPr>
                        <a:t>Nephrologist</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050" b="0" i="0" u="none" strike="noStrike">
                          <a:solidFill>
                            <a:srgbClr val="000000"/>
                          </a:solidFill>
                          <a:effectLst/>
                          <a:latin typeface="Calibri" panose="020F0502020204030204" pitchFamily="34" charset="0"/>
                        </a:rPr>
                        <a:t>Nephrologist trainees</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4078574143"/>
                  </a:ext>
                </a:extLst>
              </a:tr>
              <a:tr h="162040">
                <a:tc rowSpan="2">
                  <a:txBody>
                    <a:bodyPr/>
                    <a:lstStyle/>
                    <a:p>
                      <a:pPr algn="l" fontAlgn="b"/>
                      <a:r>
                        <a:rPr lang="en-US" sz="1050" b="1" i="0" u="none" strike="noStrike">
                          <a:solidFill>
                            <a:srgbClr val="000000"/>
                          </a:solidFill>
                          <a:effectLst/>
                          <a:latin typeface="Calibri" panose="020F0502020204030204" pitchFamily="34" charset="0"/>
                        </a:rPr>
                        <a:t>Italy</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chemeClr val="bg1"/>
                          </a:solidFill>
                          <a:effectLst/>
                          <a:latin typeface="Calibri" panose="020F0502020204030204" pitchFamily="34" charset="0"/>
                        </a:rPr>
                        <a:t>48.20</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a:solidFill>
                            <a:schemeClr val="bg1"/>
                          </a:solidFill>
                          <a:effectLst/>
                          <a:latin typeface="Calibri" panose="020F0502020204030204" pitchFamily="34" charset="0"/>
                        </a:rPr>
                        <a:t>8.03</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75275827"/>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chemeClr val="bg1"/>
                          </a:solidFill>
                          <a:effectLst/>
                          <a:latin typeface="Calibri" panose="020F0502020204030204" pitchFamily="34" charset="0"/>
                        </a:rPr>
                        <a:t>49.10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837649354"/>
                  </a:ext>
                </a:extLst>
              </a:tr>
              <a:tr h="162040">
                <a:tc rowSpan="2">
                  <a:txBody>
                    <a:bodyPr/>
                    <a:lstStyle/>
                    <a:p>
                      <a:pPr algn="l" fontAlgn="b"/>
                      <a:r>
                        <a:rPr lang="en-US" sz="1050" b="1" i="0" u="none" strike="noStrike">
                          <a:solidFill>
                            <a:srgbClr val="000000"/>
                          </a:solidFill>
                          <a:effectLst/>
                          <a:latin typeface="Calibri" panose="020F0502020204030204" pitchFamily="34" charset="0"/>
                        </a:rPr>
                        <a:t>Liechtenstein</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a:solidFill>
                            <a:schemeClr val="bg1"/>
                          </a:solidFill>
                          <a:effectLst/>
                          <a:latin typeface="Calibri" panose="020F0502020204030204" pitchFamily="34" charset="0"/>
                        </a:rPr>
                        <a:t>51.88</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a:solidFill>
                            <a:srgbClr val="000000"/>
                          </a:solidFill>
                          <a:effectLst/>
                          <a:latin typeface="Calibri" panose="020F0502020204030204" pitchFamily="34" charset="0"/>
                        </a:rPr>
                        <a:t>0.00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262006683"/>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a:solidFill>
                            <a:schemeClr val="bg1"/>
                          </a:solidFill>
                          <a:effectLst/>
                          <a:latin typeface="Calibri" panose="020F0502020204030204" pitchFamily="34" charset="0"/>
                        </a:rPr>
                        <a:t>100.73</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a:solidFill>
                            <a:srgbClr val="000000"/>
                          </a:solidFill>
                          <a:effectLst/>
                          <a:latin typeface="Calibri" panose="020F0502020204030204" pitchFamily="34" charset="0"/>
                        </a:rPr>
                        <a:t>0.00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2325145825"/>
                  </a:ext>
                </a:extLst>
              </a:tr>
              <a:tr h="162040">
                <a:tc rowSpan="2">
                  <a:txBody>
                    <a:bodyPr/>
                    <a:lstStyle/>
                    <a:p>
                      <a:pPr algn="l" fontAlgn="b"/>
                      <a:r>
                        <a:rPr lang="en-US" sz="1050" b="1" i="0" u="none" strike="noStrike">
                          <a:solidFill>
                            <a:srgbClr val="000000"/>
                          </a:solidFill>
                          <a:effectLst/>
                          <a:latin typeface="Calibri" panose="020F0502020204030204" pitchFamily="34" charset="0"/>
                        </a:rPr>
                        <a:t>Luxembourg</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chemeClr val="bg1"/>
                          </a:solidFill>
                          <a:effectLst/>
                          <a:latin typeface="Calibri" panose="020F0502020204030204" pitchFamily="34" charset="0"/>
                        </a:rPr>
                        <a:t>21.46</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3161170411"/>
                  </a:ext>
                </a:extLst>
              </a:tr>
              <a:tr h="90299">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chemeClr val="bg1"/>
                          </a:solidFill>
                          <a:effectLst/>
                          <a:latin typeface="Calibri" panose="020F0502020204030204" pitchFamily="34" charset="0"/>
                        </a:rPr>
                        <a:t>12.30</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fontAlgn="b"/>
                      <a:r>
                        <a:rPr lang="en-CA" sz="1000" b="0" i="0" u="none" strike="noStrike">
                          <a:solidFill>
                            <a:schemeClr val="bg1"/>
                          </a:solidFill>
                          <a:effectLst/>
                          <a:latin typeface="Calibri" panose="020F0502020204030204" pitchFamily="34" charset="0"/>
                        </a:rPr>
                        <a:t>6.15</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2235103970"/>
                  </a:ext>
                </a:extLst>
              </a:tr>
              <a:tr h="162040">
                <a:tc rowSpan="2">
                  <a:txBody>
                    <a:bodyPr/>
                    <a:lstStyle/>
                    <a:p>
                      <a:pPr algn="l" fontAlgn="b"/>
                      <a:r>
                        <a:rPr lang="en-US" sz="1050" b="1" i="0" u="none" strike="noStrike">
                          <a:solidFill>
                            <a:srgbClr val="000000"/>
                          </a:solidFill>
                          <a:effectLst/>
                          <a:latin typeface="Calibri" panose="020F0502020204030204" pitchFamily="34" charset="0"/>
                        </a:rPr>
                        <a:t>Malta</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a:solidFill>
                            <a:schemeClr val="bg1"/>
                          </a:solidFill>
                          <a:effectLst/>
                          <a:latin typeface="Calibri" panose="020F0502020204030204" pitchFamily="34" charset="0"/>
                        </a:rPr>
                        <a:t>13.36</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fontAlgn="b"/>
                      <a:r>
                        <a:rPr lang="en-CA" sz="1000" b="0" i="0" u="none" strike="noStrike">
                          <a:solidFill>
                            <a:schemeClr val="bg1"/>
                          </a:solidFill>
                          <a:effectLst/>
                          <a:latin typeface="Calibri" panose="020F0502020204030204" pitchFamily="34" charset="0"/>
                        </a:rPr>
                        <a:t>22.27</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385859913"/>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chemeClr val="bg1"/>
                          </a:solidFill>
                          <a:effectLst/>
                          <a:latin typeface="Calibri" panose="020F0502020204030204" pitchFamily="34" charset="0"/>
                        </a:rPr>
                        <a:t>17.23</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007352592"/>
                  </a:ext>
                </a:extLst>
              </a:tr>
              <a:tr h="162040">
                <a:tc rowSpan="2">
                  <a:txBody>
                    <a:bodyPr/>
                    <a:lstStyle/>
                    <a:p>
                      <a:pPr algn="l" fontAlgn="b"/>
                      <a:r>
                        <a:rPr lang="en-US" sz="1050" b="1" i="0" u="none" strike="noStrike">
                          <a:solidFill>
                            <a:srgbClr val="000000"/>
                          </a:solidFill>
                          <a:effectLst/>
                          <a:latin typeface="Calibri" panose="020F0502020204030204" pitchFamily="34" charset="0"/>
                        </a:rPr>
                        <a:t>Netherlands</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chemeClr val="bg1"/>
                          </a:solidFill>
                          <a:effectLst/>
                          <a:latin typeface="Calibri" panose="020F0502020204030204" pitchFamily="34" charset="0"/>
                        </a:rPr>
                        <a:t>17.49</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fontAlgn="b"/>
                      <a:r>
                        <a:rPr lang="en-CA" sz="1000" b="0" i="0" u="none" strike="noStrike">
                          <a:solidFill>
                            <a:schemeClr val="bg1"/>
                          </a:solidFill>
                          <a:effectLst/>
                          <a:latin typeface="Calibri" panose="020F0502020204030204" pitchFamily="34" charset="0"/>
                        </a:rPr>
                        <a:t>2.33</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3074323960"/>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chemeClr val="bg1"/>
                          </a:solidFill>
                          <a:effectLst/>
                          <a:latin typeface="Calibri" panose="020F0502020204030204" pitchFamily="34" charset="0"/>
                        </a:rPr>
                        <a:t>15.17</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fontAlgn="b"/>
                      <a:r>
                        <a:rPr lang="en-CA" sz="1000" b="0" i="0" u="none" strike="noStrike">
                          <a:solidFill>
                            <a:schemeClr val="bg1"/>
                          </a:solidFill>
                          <a:effectLst/>
                          <a:latin typeface="Calibri" panose="020F0502020204030204" pitchFamily="34" charset="0"/>
                        </a:rPr>
                        <a:t>2.30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1277986453"/>
                  </a:ext>
                </a:extLst>
              </a:tr>
              <a:tr h="162040">
                <a:tc rowSpan="2">
                  <a:txBody>
                    <a:bodyPr/>
                    <a:lstStyle/>
                    <a:p>
                      <a:pPr algn="l" fontAlgn="b"/>
                      <a:r>
                        <a:rPr lang="en-US" sz="1050" b="1" i="0" u="none" strike="noStrike">
                          <a:solidFill>
                            <a:srgbClr val="000000"/>
                          </a:solidFill>
                          <a:effectLst/>
                          <a:latin typeface="Calibri" panose="020F0502020204030204" pitchFamily="34" charset="0"/>
                        </a:rPr>
                        <a:t>Norway</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chemeClr val="bg1"/>
                          </a:solidFill>
                          <a:effectLst/>
                          <a:latin typeface="Calibri" panose="020F0502020204030204" pitchFamily="34" charset="0"/>
                        </a:rPr>
                        <a:t>27.92</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a:solidFill>
                            <a:schemeClr val="bg1"/>
                          </a:solidFill>
                          <a:effectLst/>
                          <a:latin typeface="Calibri" panose="020F0502020204030204" pitchFamily="34" charset="0"/>
                        </a:rPr>
                        <a:t>18.61</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759783619"/>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chemeClr val="bg1"/>
                          </a:solidFill>
                          <a:effectLst/>
                          <a:latin typeface="Calibri" panose="020F0502020204030204" pitchFamily="34" charset="0"/>
                        </a:rPr>
                        <a:t>27.37</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a:solidFill>
                            <a:schemeClr val="bg1"/>
                          </a:solidFill>
                          <a:effectLst/>
                          <a:latin typeface="Calibri" panose="020F0502020204030204" pitchFamily="34" charset="0"/>
                        </a:rPr>
                        <a:t>9.00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738534590"/>
                  </a:ext>
                </a:extLst>
              </a:tr>
              <a:tr h="162040">
                <a:tc rowSpan="2">
                  <a:txBody>
                    <a:bodyPr/>
                    <a:lstStyle/>
                    <a:p>
                      <a:pPr algn="l" fontAlgn="b"/>
                      <a:r>
                        <a:rPr lang="en-US" sz="1050" b="1" i="0" u="none" strike="noStrike">
                          <a:solidFill>
                            <a:srgbClr val="000000"/>
                          </a:solidFill>
                          <a:effectLst/>
                          <a:latin typeface="Calibri" panose="020F0502020204030204" pitchFamily="34" charset="0"/>
                        </a:rPr>
                        <a:t>Portugal</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chemeClr val="bg1"/>
                          </a:solidFill>
                          <a:effectLst/>
                          <a:latin typeface="Calibri" panose="020F0502020204030204" pitchFamily="34" charset="0"/>
                        </a:rPr>
                        <a:t>27.52</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a:solidFill>
                            <a:schemeClr val="bg1"/>
                          </a:solidFill>
                          <a:effectLst/>
                          <a:latin typeface="Calibri" panose="020F0502020204030204" pitchFamily="34" charset="0"/>
                        </a:rPr>
                        <a:t>9.66</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2872933159"/>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chemeClr val="bg1"/>
                          </a:solidFill>
                          <a:effectLst/>
                          <a:latin typeface="Calibri" panose="020F0502020204030204" pitchFamily="34" charset="0"/>
                        </a:rPr>
                        <a:t>34.17</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a:solidFill>
                            <a:schemeClr val="bg1"/>
                          </a:solidFill>
                          <a:effectLst/>
                          <a:latin typeface="Calibri" panose="020F0502020204030204" pitchFamily="34" charset="0"/>
                        </a:rPr>
                        <a:t>14.65</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066546653"/>
                  </a:ext>
                </a:extLst>
              </a:tr>
              <a:tr h="162040">
                <a:tc rowSpan="2">
                  <a:txBody>
                    <a:bodyPr/>
                    <a:lstStyle/>
                    <a:p>
                      <a:pPr algn="l" fontAlgn="b"/>
                      <a:r>
                        <a:rPr lang="en-US" sz="1050" b="1" i="0" u="none" strike="noStrike">
                          <a:solidFill>
                            <a:srgbClr val="000000"/>
                          </a:solidFill>
                          <a:effectLst/>
                          <a:latin typeface="Calibri" panose="020F0502020204030204" pitchFamily="34" charset="0"/>
                        </a:rPr>
                        <a:t>Spain</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a:solidFill>
                            <a:schemeClr val="bg1"/>
                          </a:solidFill>
                          <a:effectLst/>
                          <a:latin typeface="Calibri" panose="020F0502020204030204" pitchFamily="34" charset="0"/>
                        </a:rPr>
                        <a:t>20.27</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fontAlgn="b"/>
                      <a:r>
                        <a:rPr lang="en-CA" sz="1000" b="0" i="0" u="none" strike="noStrike">
                          <a:solidFill>
                            <a:schemeClr val="bg1"/>
                          </a:solidFill>
                          <a:effectLst/>
                          <a:latin typeface="Calibri" panose="020F0502020204030204" pitchFamily="34" charset="0"/>
                        </a:rPr>
                        <a:t>7.30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781574595"/>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chemeClr val="bg1"/>
                          </a:solidFill>
                          <a:effectLst/>
                          <a:latin typeface="Calibri" panose="020F0502020204030204" pitchFamily="34" charset="0"/>
                        </a:rPr>
                        <a:t>53.01</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a:solidFill>
                            <a:schemeClr val="bg1"/>
                          </a:solidFill>
                          <a:effectLst/>
                          <a:latin typeface="Calibri" panose="020F0502020204030204" pitchFamily="34" charset="0"/>
                        </a:rPr>
                        <a:t>10.60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597766638"/>
                  </a:ext>
                </a:extLst>
              </a:tr>
              <a:tr h="162040">
                <a:tc rowSpan="2">
                  <a:txBody>
                    <a:bodyPr/>
                    <a:lstStyle/>
                    <a:p>
                      <a:pPr algn="l" fontAlgn="b"/>
                      <a:r>
                        <a:rPr lang="en-US" sz="1050" b="1" i="0" u="none" strike="noStrike">
                          <a:solidFill>
                            <a:srgbClr val="000000"/>
                          </a:solidFill>
                          <a:effectLst/>
                          <a:latin typeface="Calibri" panose="020F0502020204030204" pitchFamily="34" charset="0"/>
                        </a:rPr>
                        <a:t>Sweden</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chemeClr val="bg1"/>
                          </a:solidFill>
                          <a:effectLst/>
                          <a:latin typeface="Calibri" panose="020F0502020204030204" pitchFamily="34" charset="0"/>
                        </a:rPr>
                        <a:t>22.91</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a:solidFill>
                            <a:schemeClr val="bg1"/>
                          </a:solidFill>
                          <a:effectLst/>
                          <a:latin typeface="Calibri" panose="020F0502020204030204" pitchFamily="34" charset="0"/>
                        </a:rPr>
                        <a:t>8.96</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481417392"/>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chemeClr val="bg1"/>
                          </a:solidFill>
                          <a:effectLst/>
                          <a:latin typeface="Calibri" panose="020F0502020204030204" pitchFamily="34" charset="0"/>
                        </a:rPr>
                        <a:t>23.85</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a:solidFill>
                            <a:schemeClr val="bg1"/>
                          </a:solidFill>
                          <a:effectLst/>
                          <a:latin typeface="Calibri" panose="020F0502020204030204" pitchFamily="34" charset="0"/>
                        </a:rPr>
                        <a:t>6.68</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971050307"/>
                  </a:ext>
                </a:extLst>
              </a:tr>
              <a:tr h="162040">
                <a:tc rowSpan="2">
                  <a:txBody>
                    <a:bodyPr/>
                    <a:lstStyle/>
                    <a:p>
                      <a:pPr algn="l" fontAlgn="b"/>
                      <a:r>
                        <a:rPr lang="en-US" sz="1050" b="1" i="0" u="none" strike="noStrike">
                          <a:solidFill>
                            <a:srgbClr val="000000"/>
                          </a:solidFill>
                          <a:effectLst/>
                          <a:latin typeface="Calibri" panose="020F0502020204030204" pitchFamily="34" charset="0"/>
                        </a:rPr>
                        <a:t>Switzerland</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chemeClr val="bg1"/>
                          </a:solidFill>
                          <a:effectLst/>
                          <a:latin typeface="Calibri" panose="020F0502020204030204" pitchFamily="34" charset="0"/>
                        </a:rPr>
                        <a:t>30.15</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a:solidFill>
                            <a:schemeClr val="bg1"/>
                          </a:solidFill>
                          <a:effectLst/>
                          <a:latin typeface="Calibri" panose="020F0502020204030204" pitchFamily="34" charset="0"/>
                        </a:rPr>
                        <a:t>5.12</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2087046835"/>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chemeClr val="bg1"/>
                          </a:solidFill>
                          <a:effectLst/>
                          <a:latin typeface="Calibri" panose="020F0502020204030204" pitchFamily="34" charset="0"/>
                        </a:rPr>
                        <a:t>41.13</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a:solidFill>
                            <a:schemeClr val="bg1"/>
                          </a:solidFill>
                          <a:effectLst/>
                          <a:latin typeface="Calibri" panose="020F0502020204030204" pitchFamily="34" charset="0"/>
                        </a:rPr>
                        <a:t>5.88</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775546336"/>
                  </a:ext>
                </a:extLst>
              </a:tr>
              <a:tr h="162040">
                <a:tc rowSpan="2">
                  <a:txBody>
                    <a:bodyPr/>
                    <a:lstStyle/>
                    <a:p>
                      <a:pPr algn="l" fontAlgn="b"/>
                      <a:r>
                        <a:rPr lang="en-US" sz="1050" b="1" i="0" u="none" strike="noStrike">
                          <a:solidFill>
                            <a:srgbClr val="000000"/>
                          </a:solidFill>
                          <a:effectLst/>
                          <a:latin typeface="Calibri" panose="020F0502020204030204" pitchFamily="34" charset="0"/>
                        </a:rPr>
                        <a:t>United Kingdom</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rgbClr val="000000"/>
                          </a:solidFill>
                          <a:effectLst/>
                          <a:latin typeface="Calibri" panose="020F0502020204030204" pitchFamily="34" charset="0"/>
                        </a:rPr>
                        <a:t>9.78</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a:solidFill>
                            <a:schemeClr val="bg1"/>
                          </a:solidFill>
                          <a:effectLst/>
                          <a:latin typeface="Calibri" panose="020F0502020204030204" pitchFamily="34" charset="0"/>
                        </a:rPr>
                        <a:t>6.14</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718834609"/>
                  </a:ext>
                </a:extLst>
              </a:tr>
              <a:tr h="162040">
                <a:tc vMerge="1">
                  <a:txBody>
                    <a:bodyPr/>
                    <a:lstStyle/>
                    <a:p>
                      <a:pPr algn="l" fontAlgn="b"/>
                      <a:endParaRPr lang="en-US" sz="1050" b="1" i="0" u="none" strike="noStrike">
                        <a:solidFill>
                          <a:srgbClr val="000000"/>
                        </a:solidFill>
                        <a:effectLst/>
                        <a:latin typeface="Calibri" panose="020F0502020204030204" pitchFamily="34" charset="0"/>
                      </a:endParaRP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chemeClr val="bg1"/>
                          </a:solidFill>
                          <a:effectLst/>
                          <a:latin typeface="Calibri" panose="020F0502020204030204" pitchFamily="34" charset="0"/>
                        </a:rPr>
                        <a:t>12.13</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fontAlgn="b"/>
                      <a:r>
                        <a:rPr lang="en-CA" sz="1000" b="0" i="0" u="none" strike="noStrike" dirty="0">
                          <a:solidFill>
                            <a:schemeClr val="bg1"/>
                          </a:solidFill>
                          <a:effectLst/>
                          <a:latin typeface="Calibri" panose="020F0502020204030204" pitchFamily="34" charset="0"/>
                        </a:rPr>
                        <a:t>6.15</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524927026"/>
                  </a:ext>
                </a:extLst>
              </a:tr>
            </a:tbl>
          </a:graphicData>
        </a:graphic>
      </p:graphicFrame>
      <p:sp>
        <p:nvSpPr>
          <p:cNvPr id="2" name="Title 1">
            <a:extLst>
              <a:ext uri="{FF2B5EF4-FFF2-40B4-BE49-F238E27FC236}">
                <a16:creationId xmlns:a16="http://schemas.microsoft.com/office/drawing/2014/main" id="{DD7582C4-4DF6-D9B5-C850-17B90470F094}"/>
              </a:ext>
            </a:extLst>
          </p:cNvPr>
          <p:cNvSpPr>
            <a:spLocks noGrp="1"/>
          </p:cNvSpPr>
          <p:nvPr>
            <p:ph type="title"/>
          </p:nvPr>
        </p:nvSpPr>
        <p:spPr>
          <a:xfrm>
            <a:off x="771524" y="300849"/>
            <a:ext cx="8471087" cy="650875"/>
          </a:xfrm>
        </p:spPr>
        <p:txBody>
          <a:bodyPr>
            <a:normAutofit/>
          </a:bodyPr>
          <a:lstStyle/>
          <a:p>
            <a:r>
              <a:rPr lang="en-US"/>
              <a:t>Country level scorecard</a:t>
            </a:r>
          </a:p>
        </p:txBody>
      </p:sp>
      <p:sp>
        <p:nvSpPr>
          <p:cNvPr id="4" name="Date Placeholder 3">
            <a:extLst>
              <a:ext uri="{FF2B5EF4-FFF2-40B4-BE49-F238E27FC236}">
                <a16:creationId xmlns:a16="http://schemas.microsoft.com/office/drawing/2014/main" id="{8B97D5C9-51FB-6083-1E78-E06AFA62210D}"/>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5" name="Footer Placeholder 4">
            <a:extLst>
              <a:ext uri="{FF2B5EF4-FFF2-40B4-BE49-F238E27FC236}">
                <a16:creationId xmlns:a16="http://schemas.microsoft.com/office/drawing/2014/main" id="{939A42B9-2545-7ECD-A980-D62CCD589330}"/>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80431BB6-4961-92B5-6923-72CA5827A41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18</a:t>
            </a:fld>
            <a:endParaRPr lang="en-US"/>
          </a:p>
        </p:txBody>
      </p:sp>
      <p:sp>
        <p:nvSpPr>
          <p:cNvPr id="6" name="TextBox 5">
            <a:extLst>
              <a:ext uri="{FF2B5EF4-FFF2-40B4-BE49-F238E27FC236}">
                <a16:creationId xmlns:a16="http://schemas.microsoft.com/office/drawing/2014/main" id="{F8546A76-7C12-D944-8613-3BA3F57D1464}"/>
              </a:ext>
            </a:extLst>
          </p:cNvPr>
          <p:cNvSpPr txBox="1"/>
          <p:nvPr/>
        </p:nvSpPr>
        <p:spPr>
          <a:xfrm>
            <a:off x="8963772" y="5871895"/>
            <a:ext cx="2101795" cy="707886"/>
          </a:xfrm>
          <a:prstGeom prst="rect">
            <a:avLst/>
          </a:prstGeom>
          <a:noFill/>
        </p:spPr>
        <p:txBody>
          <a:bodyPr wrap="square" rtlCol="0">
            <a:spAutoFit/>
          </a:bodyPr>
          <a:lstStyle/>
          <a:p>
            <a:r>
              <a:rPr lang="en-US" sz="800" b="1"/>
              <a:t>Abbreviations</a:t>
            </a:r>
          </a:p>
          <a:p>
            <a:r>
              <a:rPr lang="en-US" sz="800"/>
              <a:t>KRT: kidney replacement therapy</a:t>
            </a:r>
          </a:p>
          <a:p>
            <a:r>
              <a:rPr lang="en-US" sz="800"/>
              <a:t>CKM: conservative kidney management </a:t>
            </a:r>
          </a:p>
          <a:p>
            <a:r>
              <a:rPr lang="en-US" sz="800"/>
              <a:t>CKD: chronic kidney disease</a:t>
            </a:r>
          </a:p>
          <a:p>
            <a:r>
              <a:rPr lang="en-US" sz="800"/>
              <a:t>AKI: acute kidney injury</a:t>
            </a:r>
          </a:p>
        </p:txBody>
      </p:sp>
      <p:sp>
        <p:nvSpPr>
          <p:cNvPr id="8" name="TextBox 7">
            <a:extLst>
              <a:ext uri="{FF2B5EF4-FFF2-40B4-BE49-F238E27FC236}">
                <a16:creationId xmlns:a16="http://schemas.microsoft.com/office/drawing/2014/main" id="{F121F0EF-9BD0-978E-65D5-E2F0C916A1B4}"/>
              </a:ext>
            </a:extLst>
          </p:cNvPr>
          <p:cNvSpPr txBox="1"/>
          <p:nvPr/>
        </p:nvSpPr>
        <p:spPr>
          <a:xfrm>
            <a:off x="10664327" y="5994648"/>
            <a:ext cx="2101795" cy="215444"/>
          </a:xfrm>
          <a:prstGeom prst="rect">
            <a:avLst/>
          </a:prstGeom>
          <a:noFill/>
        </p:spPr>
        <p:txBody>
          <a:bodyPr wrap="square" rtlCol="0">
            <a:spAutoFit/>
          </a:bodyPr>
          <a:lstStyle/>
          <a:p>
            <a:r>
              <a:rPr lang="en-US" sz="800" dirty="0"/>
              <a:t>RRT: renal replacement therapy</a:t>
            </a:r>
          </a:p>
        </p:txBody>
      </p:sp>
      <p:graphicFrame>
        <p:nvGraphicFramePr>
          <p:cNvPr id="9" name="Table 8">
            <a:extLst>
              <a:ext uri="{FF2B5EF4-FFF2-40B4-BE49-F238E27FC236}">
                <a16:creationId xmlns:a16="http://schemas.microsoft.com/office/drawing/2014/main" id="{7B3E86F7-326B-5352-8D79-22891CC65BBE}"/>
              </a:ext>
            </a:extLst>
          </p:cNvPr>
          <p:cNvGraphicFramePr>
            <a:graphicFrameLocks noGrp="1"/>
          </p:cNvGraphicFramePr>
          <p:nvPr>
            <p:extLst>
              <p:ext uri="{D42A27DB-BD31-4B8C-83A1-F6EECF244321}">
                <p14:modId xmlns:p14="http://schemas.microsoft.com/office/powerpoint/2010/main" val="2792239383"/>
              </p:ext>
            </p:extLst>
          </p:nvPr>
        </p:nvGraphicFramePr>
        <p:xfrm>
          <a:off x="1379929" y="6113926"/>
          <a:ext cx="1366322" cy="243840"/>
        </p:xfrm>
        <a:graphic>
          <a:graphicData uri="http://schemas.openxmlformats.org/drawingml/2006/table">
            <a:tbl>
              <a:tblPr firstRow="1" bandRow="1">
                <a:tableStyleId>{5C22544A-7EE6-4342-B048-85BDC9FD1C3A}</a:tableStyleId>
              </a:tblPr>
              <a:tblGrid>
                <a:gridCol w="455441">
                  <a:extLst>
                    <a:ext uri="{9D8B030D-6E8A-4147-A177-3AD203B41FA5}">
                      <a16:colId xmlns:a16="http://schemas.microsoft.com/office/drawing/2014/main" val="2576486781"/>
                    </a:ext>
                  </a:extLst>
                </a:gridCol>
                <a:gridCol w="455440">
                  <a:extLst>
                    <a:ext uri="{9D8B030D-6E8A-4147-A177-3AD203B41FA5}">
                      <a16:colId xmlns:a16="http://schemas.microsoft.com/office/drawing/2014/main" val="291270416"/>
                    </a:ext>
                  </a:extLst>
                </a:gridCol>
                <a:gridCol w="455441">
                  <a:extLst>
                    <a:ext uri="{9D8B030D-6E8A-4147-A177-3AD203B41FA5}">
                      <a16:colId xmlns:a16="http://schemas.microsoft.com/office/drawing/2014/main" val="1377192177"/>
                    </a:ext>
                  </a:extLst>
                </a:gridCol>
              </a:tblGrid>
              <a:tr h="127951">
                <a:tc>
                  <a:txBody>
                    <a:bodyPr/>
                    <a:lstStyle/>
                    <a:p>
                      <a:pPr algn="ctr"/>
                      <a:r>
                        <a:rPr lang="en-US" sz="1000" b="0">
                          <a:solidFill>
                            <a:schemeClr val="tx1"/>
                          </a:solidFill>
                        </a:rPr>
                        <a:t>Yes</a:t>
                      </a:r>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tc>
                  <a:txBody>
                    <a:bodyPr/>
                    <a:lstStyle/>
                    <a:p>
                      <a:pPr algn="ctr"/>
                      <a:r>
                        <a:rPr lang="en-US" sz="1000" b="0">
                          <a:solidFill>
                            <a:schemeClr val="tx1"/>
                          </a:solidFill>
                        </a:rPr>
                        <a:t>No</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5050"/>
                    </a:solidFill>
                  </a:tcPr>
                </a:tc>
                <a:tc>
                  <a:txBody>
                    <a:bodyPr/>
                    <a:lstStyle/>
                    <a:p>
                      <a:pPr algn="ctr"/>
                      <a:r>
                        <a:rPr lang="en-US" sz="1000" b="0">
                          <a:solidFill>
                            <a:schemeClr val="tx1"/>
                          </a:solidFill>
                        </a:rPr>
                        <a:t>N/A</a:t>
                      </a:r>
                    </a:p>
                  </a:txBody>
                  <a:tcP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6A6A6"/>
                    </a:solidFill>
                  </a:tcPr>
                </a:tc>
                <a:extLst>
                  <a:ext uri="{0D108BD9-81ED-4DB2-BD59-A6C34878D82A}">
                    <a16:rowId xmlns:a16="http://schemas.microsoft.com/office/drawing/2014/main" val="403492718"/>
                  </a:ext>
                </a:extLst>
              </a:tr>
            </a:tbl>
          </a:graphicData>
        </a:graphic>
      </p:graphicFrame>
    </p:spTree>
    <p:extLst>
      <p:ext uri="{BB962C8B-B14F-4D97-AF65-F5344CB8AC3E}">
        <p14:creationId xmlns:p14="http://schemas.microsoft.com/office/powerpoint/2010/main" val="1143068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A92D9FF-1F59-AC98-80CD-3E7F9FA3E950}"/>
              </a:ext>
            </a:extLst>
          </p:cNvPr>
          <p:cNvPicPr>
            <a:picLocks noChangeAspect="1"/>
          </p:cNvPicPr>
          <p:nvPr/>
        </p:nvPicPr>
        <p:blipFill>
          <a:blip r:embed="rId2"/>
          <a:stretch>
            <a:fillRect/>
          </a:stretch>
        </p:blipFill>
        <p:spPr>
          <a:xfrm>
            <a:off x="485056" y="1831625"/>
            <a:ext cx="5870690" cy="368559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294217583"/>
              </p:ext>
            </p:extLst>
          </p:nvPr>
        </p:nvGraphicFramePr>
        <p:xfrm>
          <a:off x="6537158" y="1700462"/>
          <a:ext cx="5190688" cy="3870960"/>
        </p:xfrm>
        <a:graphic>
          <a:graphicData uri="http://schemas.openxmlformats.org/drawingml/2006/table">
            <a:tbl>
              <a:tblPr firstRow="1" firstCol="1" bandRow="1">
                <a:tableStyleId>{F5AB1C69-6EDB-4FF4-983F-18BD219EF322}</a:tableStyleId>
              </a:tblPr>
              <a:tblGrid>
                <a:gridCol w="1086273">
                  <a:extLst>
                    <a:ext uri="{9D8B030D-6E8A-4147-A177-3AD203B41FA5}">
                      <a16:colId xmlns:a16="http://schemas.microsoft.com/office/drawing/2014/main" val="1786400166"/>
                    </a:ext>
                  </a:extLst>
                </a:gridCol>
                <a:gridCol w="586283">
                  <a:extLst>
                    <a:ext uri="{9D8B030D-6E8A-4147-A177-3AD203B41FA5}">
                      <a16:colId xmlns:a16="http://schemas.microsoft.com/office/drawing/2014/main" val="3069276947"/>
                    </a:ext>
                  </a:extLst>
                </a:gridCol>
                <a:gridCol w="586283">
                  <a:extLst>
                    <a:ext uri="{9D8B030D-6E8A-4147-A177-3AD203B41FA5}">
                      <a16:colId xmlns:a16="http://schemas.microsoft.com/office/drawing/2014/main" val="465512051"/>
                    </a:ext>
                  </a:extLst>
                </a:gridCol>
                <a:gridCol w="586283">
                  <a:extLst>
                    <a:ext uri="{9D8B030D-6E8A-4147-A177-3AD203B41FA5}">
                      <a16:colId xmlns:a16="http://schemas.microsoft.com/office/drawing/2014/main" val="3886254320"/>
                    </a:ext>
                  </a:extLst>
                </a:gridCol>
                <a:gridCol w="586283">
                  <a:extLst>
                    <a:ext uri="{9D8B030D-6E8A-4147-A177-3AD203B41FA5}">
                      <a16:colId xmlns:a16="http://schemas.microsoft.com/office/drawing/2014/main" val="34736851"/>
                    </a:ext>
                  </a:extLst>
                </a:gridCol>
                <a:gridCol w="586283">
                  <a:extLst>
                    <a:ext uri="{9D8B030D-6E8A-4147-A177-3AD203B41FA5}">
                      <a16:colId xmlns:a16="http://schemas.microsoft.com/office/drawing/2014/main" val="1483017574"/>
                    </a:ext>
                  </a:extLst>
                </a:gridCol>
                <a:gridCol w="586283">
                  <a:extLst>
                    <a:ext uri="{9D8B030D-6E8A-4147-A177-3AD203B41FA5}">
                      <a16:colId xmlns:a16="http://schemas.microsoft.com/office/drawing/2014/main" val="283326913"/>
                    </a:ext>
                  </a:extLst>
                </a:gridCol>
                <a:gridCol w="586717">
                  <a:extLst>
                    <a:ext uri="{9D8B030D-6E8A-4147-A177-3AD203B41FA5}">
                      <a16:colId xmlns:a16="http://schemas.microsoft.com/office/drawing/2014/main" val="2805952845"/>
                    </a:ext>
                  </a:extLst>
                </a:gridCol>
              </a:tblGrid>
              <a:tr h="309899">
                <a:tc>
                  <a:txBody>
                    <a:bodyPr/>
                    <a:lstStyle/>
                    <a:p>
                      <a:pPr marL="0" marR="0" algn="ctr">
                        <a:spcBef>
                          <a:spcPts val="0"/>
                        </a:spcBef>
                        <a:spcAft>
                          <a:spcPts val="0"/>
                        </a:spcAft>
                      </a:pPr>
                      <a:r>
                        <a:rPr lang="en-US" sz="900">
                          <a:solidFill>
                            <a:schemeClr val="tx1">
                              <a:lumMod val="75000"/>
                              <a:lumOff val="25000"/>
                            </a:schemeClr>
                          </a:solidFill>
                          <a:effectLst/>
                        </a:rPr>
                        <a:t> </a:t>
                      </a:r>
                      <a:r>
                        <a:rPr lang="en-US" sz="900">
                          <a:solidFill>
                            <a:schemeClr val="bg1"/>
                          </a:solidFill>
                          <a:effectLst/>
                        </a:rPr>
                        <a:t>Country</a:t>
                      </a:r>
                      <a:endParaRPr lang="en-US" sz="900">
                        <a:solidFill>
                          <a:schemeClr val="bg1"/>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lang="en-US" sz="800">
                          <a:solidFill>
                            <a:schemeClr val="tx1">
                              <a:lumMod val="75000"/>
                              <a:lumOff val="25000"/>
                            </a:schemeClr>
                          </a:solidFill>
                          <a:effectLst/>
                        </a:rPr>
                        <a:t>Publicly funded by </a:t>
                      </a:r>
                      <a:r>
                        <a:rPr lang="en-US" sz="800" err="1">
                          <a:solidFill>
                            <a:schemeClr val="tx1">
                              <a:lumMod val="75000"/>
                              <a:lumOff val="25000"/>
                            </a:schemeClr>
                          </a:solidFill>
                          <a:effectLst/>
                        </a:rPr>
                        <a:t>govt</a:t>
                      </a:r>
                      <a:r>
                        <a:rPr lang="en-US" sz="800">
                          <a:solidFill>
                            <a:schemeClr val="tx1">
                              <a:lumMod val="75000"/>
                              <a:lumOff val="25000"/>
                            </a:schemeClr>
                          </a:solidFill>
                          <a:effectLst/>
                        </a:rPr>
                        <a:t>; free at the point of delivery</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lang="en-US" sz="800">
                          <a:solidFill>
                            <a:schemeClr val="tx1">
                              <a:lumMod val="75000"/>
                              <a:lumOff val="25000"/>
                            </a:schemeClr>
                          </a:solidFill>
                          <a:effectLst/>
                        </a:rPr>
                        <a:t>Publicly funded by </a:t>
                      </a:r>
                      <a:r>
                        <a:rPr lang="en-US" sz="800" err="1">
                          <a:solidFill>
                            <a:schemeClr val="tx1">
                              <a:lumMod val="75000"/>
                              <a:lumOff val="25000"/>
                            </a:schemeClr>
                          </a:solidFill>
                          <a:effectLst/>
                        </a:rPr>
                        <a:t>govt</a:t>
                      </a:r>
                      <a:r>
                        <a:rPr lang="en-US" sz="800">
                          <a:solidFill>
                            <a:schemeClr val="tx1">
                              <a:lumMod val="75000"/>
                              <a:lumOff val="25000"/>
                            </a:schemeClr>
                          </a:solidFill>
                          <a:effectLst/>
                        </a:rPr>
                        <a:t> but with some fees at the point of delivery</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lang="en-US" sz="800">
                          <a:solidFill>
                            <a:schemeClr val="tx1">
                              <a:lumMod val="75000"/>
                              <a:lumOff val="25000"/>
                            </a:schemeClr>
                          </a:solidFill>
                          <a:effectLst/>
                        </a:rPr>
                        <a:t>Mix of public and private funding systems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lang="en-US" sz="800">
                          <a:solidFill>
                            <a:schemeClr val="tx1">
                              <a:lumMod val="75000"/>
                              <a:lumOff val="25000"/>
                            </a:schemeClr>
                          </a:solidFill>
                          <a:effectLst/>
                        </a:rPr>
                        <a:t>Solely private and out-of-pocket</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lnSpc>
                          <a:spcPct val="107000"/>
                        </a:lnSpc>
                        <a:spcBef>
                          <a:spcPts val="0"/>
                        </a:spcBef>
                        <a:spcAft>
                          <a:spcPts val="800"/>
                        </a:spcAft>
                      </a:pPr>
                      <a:r>
                        <a:rPr lang="en-US" sz="800">
                          <a:solidFill>
                            <a:schemeClr val="tx1">
                              <a:lumMod val="75000"/>
                              <a:lumOff val="25000"/>
                            </a:schemeClr>
                          </a:solidFill>
                          <a:effectLst/>
                        </a:rPr>
                        <a:t>Solely private through health insurance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Multiple systems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Other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2515169925"/>
                  </a:ext>
                </a:extLst>
              </a:tr>
              <a:tr h="87020">
                <a:tc>
                  <a:txBody>
                    <a:bodyPr/>
                    <a:lstStyle/>
                    <a:p>
                      <a:pPr marL="0" marR="0">
                        <a:spcBef>
                          <a:spcPts val="0"/>
                        </a:spcBef>
                        <a:spcAft>
                          <a:spcPts val="0"/>
                        </a:spcAft>
                      </a:pPr>
                      <a:r>
                        <a:rPr lang="en-US" sz="900">
                          <a:solidFill>
                            <a:schemeClr val="tx1">
                              <a:lumMod val="75000"/>
                              <a:lumOff val="25000"/>
                            </a:schemeClr>
                          </a:solidFill>
                          <a:effectLst/>
                        </a:rPr>
                        <a:t>Andorra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2049239776"/>
                  </a:ext>
                </a:extLst>
              </a:tr>
              <a:tr h="87020">
                <a:tc>
                  <a:txBody>
                    <a:bodyPr/>
                    <a:lstStyle/>
                    <a:p>
                      <a:pPr marL="0" marR="0">
                        <a:spcBef>
                          <a:spcPts val="0"/>
                        </a:spcBef>
                        <a:spcAft>
                          <a:spcPts val="0"/>
                        </a:spcAft>
                      </a:pPr>
                      <a:r>
                        <a:rPr lang="en-ZA" sz="900">
                          <a:solidFill>
                            <a:schemeClr val="tx1">
                              <a:lumMod val="75000"/>
                              <a:lumOff val="25000"/>
                            </a:schemeClr>
                          </a:solidFill>
                          <a:effectLst/>
                        </a:rPr>
                        <a:t>Austria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4153531001"/>
                  </a:ext>
                </a:extLst>
              </a:tr>
              <a:tr h="87020">
                <a:tc>
                  <a:txBody>
                    <a:bodyPr/>
                    <a:lstStyle/>
                    <a:p>
                      <a:pPr marL="0" marR="0">
                        <a:spcBef>
                          <a:spcPts val="0"/>
                        </a:spcBef>
                        <a:spcAft>
                          <a:spcPts val="0"/>
                        </a:spcAft>
                      </a:pPr>
                      <a:r>
                        <a:rPr lang="en-ZA" sz="900">
                          <a:solidFill>
                            <a:schemeClr val="tx1">
                              <a:lumMod val="75000"/>
                              <a:lumOff val="25000"/>
                            </a:schemeClr>
                          </a:solidFill>
                          <a:effectLst/>
                        </a:rPr>
                        <a:t>Belgium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1943379830"/>
                  </a:ext>
                </a:extLst>
              </a:tr>
              <a:tr h="87020">
                <a:tc>
                  <a:txBody>
                    <a:bodyPr/>
                    <a:lstStyle/>
                    <a:p>
                      <a:pPr marL="0" marR="0">
                        <a:spcBef>
                          <a:spcPts val="0"/>
                        </a:spcBef>
                        <a:spcAft>
                          <a:spcPts val="0"/>
                        </a:spcAft>
                      </a:pPr>
                      <a:r>
                        <a:rPr lang="en-ZA" sz="900">
                          <a:solidFill>
                            <a:schemeClr val="tx1">
                              <a:lumMod val="75000"/>
                              <a:lumOff val="25000"/>
                            </a:schemeClr>
                          </a:solidFill>
                          <a:effectLst/>
                        </a:rPr>
                        <a:t>Denmark</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421671219"/>
                  </a:ext>
                </a:extLst>
              </a:tr>
              <a:tr h="87020">
                <a:tc>
                  <a:txBody>
                    <a:bodyPr/>
                    <a:lstStyle/>
                    <a:p>
                      <a:pPr marL="0" marR="0">
                        <a:spcBef>
                          <a:spcPts val="0"/>
                        </a:spcBef>
                        <a:spcAft>
                          <a:spcPts val="0"/>
                        </a:spcAft>
                      </a:pPr>
                      <a:r>
                        <a:rPr lang="en-ZA" sz="900">
                          <a:solidFill>
                            <a:schemeClr val="tx1">
                              <a:lumMod val="75000"/>
                              <a:lumOff val="25000"/>
                            </a:schemeClr>
                          </a:solidFill>
                          <a:effectLst/>
                        </a:rPr>
                        <a:t>Finland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1430869770"/>
                  </a:ext>
                </a:extLst>
              </a:tr>
              <a:tr h="87020">
                <a:tc>
                  <a:txBody>
                    <a:bodyPr/>
                    <a:lstStyle/>
                    <a:p>
                      <a:pPr marL="0" marR="0">
                        <a:spcBef>
                          <a:spcPts val="0"/>
                        </a:spcBef>
                        <a:spcAft>
                          <a:spcPts val="0"/>
                        </a:spcAft>
                      </a:pPr>
                      <a:r>
                        <a:rPr lang="en-ZA" sz="900">
                          <a:solidFill>
                            <a:schemeClr val="tx1">
                              <a:lumMod val="75000"/>
                              <a:lumOff val="25000"/>
                            </a:schemeClr>
                          </a:solidFill>
                          <a:effectLst/>
                        </a:rPr>
                        <a:t>France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1818338582"/>
                  </a:ext>
                </a:extLst>
              </a:tr>
              <a:tr h="87020">
                <a:tc>
                  <a:txBody>
                    <a:bodyPr/>
                    <a:lstStyle/>
                    <a:p>
                      <a:pPr marL="0" marR="0">
                        <a:spcBef>
                          <a:spcPts val="0"/>
                        </a:spcBef>
                        <a:spcAft>
                          <a:spcPts val="0"/>
                        </a:spcAft>
                      </a:pPr>
                      <a:r>
                        <a:rPr lang="en-ZA" sz="900">
                          <a:solidFill>
                            <a:schemeClr val="tx1">
                              <a:lumMod val="75000"/>
                              <a:lumOff val="25000"/>
                            </a:schemeClr>
                          </a:solidFill>
                          <a:effectLst/>
                        </a:rPr>
                        <a:t>Germany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825639736"/>
                  </a:ext>
                </a:extLst>
              </a:tr>
              <a:tr h="87020">
                <a:tc>
                  <a:txBody>
                    <a:bodyPr/>
                    <a:lstStyle/>
                    <a:p>
                      <a:pPr marL="0" marR="0">
                        <a:spcBef>
                          <a:spcPts val="0"/>
                        </a:spcBef>
                        <a:spcAft>
                          <a:spcPts val="0"/>
                        </a:spcAft>
                      </a:pPr>
                      <a:r>
                        <a:rPr lang="en-ZA" sz="900">
                          <a:solidFill>
                            <a:schemeClr val="tx1">
                              <a:lumMod val="75000"/>
                              <a:lumOff val="25000"/>
                            </a:schemeClr>
                          </a:solidFill>
                          <a:effectLst/>
                        </a:rPr>
                        <a:t>Greece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3840218476"/>
                  </a:ext>
                </a:extLst>
              </a:tr>
              <a:tr h="87020">
                <a:tc>
                  <a:txBody>
                    <a:bodyPr/>
                    <a:lstStyle/>
                    <a:p>
                      <a:pPr marL="0" marR="0">
                        <a:spcBef>
                          <a:spcPts val="0"/>
                        </a:spcBef>
                        <a:spcAft>
                          <a:spcPts val="0"/>
                        </a:spcAft>
                      </a:pPr>
                      <a:r>
                        <a:rPr lang="en-ZA" sz="900">
                          <a:solidFill>
                            <a:schemeClr val="tx1">
                              <a:lumMod val="75000"/>
                              <a:lumOff val="25000"/>
                            </a:schemeClr>
                          </a:solidFill>
                          <a:effectLst/>
                        </a:rPr>
                        <a:t>Iceland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3804931310"/>
                  </a:ext>
                </a:extLst>
              </a:tr>
              <a:tr h="87020">
                <a:tc>
                  <a:txBody>
                    <a:bodyPr/>
                    <a:lstStyle/>
                    <a:p>
                      <a:pPr marL="0" marR="0">
                        <a:spcBef>
                          <a:spcPts val="0"/>
                        </a:spcBef>
                        <a:spcAft>
                          <a:spcPts val="0"/>
                        </a:spcAft>
                      </a:pPr>
                      <a:r>
                        <a:rPr lang="en-ZA" sz="900">
                          <a:solidFill>
                            <a:schemeClr val="tx1">
                              <a:lumMod val="75000"/>
                              <a:lumOff val="25000"/>
                            </a:schemeClr>
                          </a:solidFill>
                          <a:effectLst/>
                        </a:rPr>
                        <a:t>Ireland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4100763561"/>
                  </a:ext>
                </a:extLst>
              </a:tr>
              <a:tr h="87020">
                <a:tc>
                  <a:txBody>
                    <a:bodyPr/>
                    <a:lstStyle/>
                    <a:p>
                      <a:pPr marL="0" marR="0">
                        <a:spcBef>
                          <a:spcPts val="0"/>
                        </a:spcBef>
                        <a:spcAft>
                          <a:spcPts val="0"/>
                        </a:spcAft>
                      </a:pPr>
                      <a:r>
                        <a:rPr lang="en-ZA" sz="900">
                          <a:solidFill>
                            <a:schemeClr val="tx1">
                              <a:lumMod val="75000"/>
                              <a:lumOff val="25000"/>
                            </a:schemeClr>
                          </a:solidFill>
                          <a:effectLst/>
                        </a:rPr>
                        <a:t>Israel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3111736898"/>
                  </a:ext>
                </a:extLst>
              </a:tr>
              <a:tr h="87020">
                <a:tc>
                  <a:txBody>
                    <a:bodyPr/>
                    <a:lstStyle/>
                    <a:p>
                      <a:pPr marL="0" marR="0">
                        <a:spcBef>
                          <a:spcPts val="0"/>
                        </a:spcBef>
                        <a:spcAft>
                          <a:spcPts val="0"/>
                        </a:spcAft>
                      </a:pPr>
                      <a:r>
                        <a:rPr lang="en-ZA" sz="900">
                          <a:solidFill>
                            <a:schemeClr val="tx1">
                              <a:lumMod val="75000"/>
                              <a:lumOff val="25000"/>
                            </a:schemeClr>
                          </a:solidFill>
                          <a:effectLst/>
                        </a:rPr>
                        <a:t>Italy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2950577951"/>
                  </a:ext>
                </a:extLst>
              </a:tr>
              <a:tr h="87020">
                <a:tc>
                  <a:txBody>
                    <a:bodyPr/>
                    <a:lstStyle/>
                    <a:p>
                      <a:pPr marL="0" marR="0">
                        <a:spcBef>
                          <a:spcPts val="0"/>
                        </a:spcBef>
                        <a:spcAft>
                          <a:spcPts val="0"/>
                        </a:spcAft>
                      </a:pPr>
                      <a:r>
                        <a:rPr lang="en-ZA" sz="900">
                          <a:solidFill>
                            <a:schemeClr val="tx1">
                              <a:lumMod val="75000"/>
                              <a:lumOff val="25000"/>
                            </a:schemeClr>
                          </a:solidFill>
                          <a:effectLst/>
                        </a:rPr>
                        <a:t>Liechtenstein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1953815180"/>
                  </a:ext>
                </a:extLst>
              </a:tr>
              <a:tr h="87020">
                <a:tc>
                  <a:txBody>
                    <a:bodyPr/>
                    <a:lstStyle/>
                    <a:p>
                      <a:pPr marL="0" marR="0">
                        <a:spcBef>
                          <a:spcPts val="0"/>
                        </a:spcBef>
                        <a:spcAft>
                          <a:spcPts val="0"/>
                        </a:spcAft>
                      </a:pPr>
                      <a:r>
                        <a:rPr lang="en-ZA" sz="900">
                          <a:solidFill>
                            <a:schemeClr val="tx1">
                              <a:lumMod val="75000"/>
                              <a:lumOff val="25000"/>
                            </a:schemeClr>
                          </a:solidFill>
                          <a:effectLst/>
                        </a:rPr>
                        <a:t>Luxembourg</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2320724501"/>
                  </a:ext>
                </a:extLst>
              </a:tr>
              <a:tr h="87020">
                <a:tc>
                  <a:txBody>
                    <a:bodyPr/>
                    <a:lstStyle/>
                    <a:p>
                      <a:pPr marL="0" marR="0">
                        <a:spcBef>
                          <a:spcPts val="0"/>
                        </a:spcBef>
                        <a:spcAft>
                          <a:spcPts val="0"/>
                        </a:spcAft>
                      </a:pPr>
                      <a:r>
                        <a:rPr lang="en-ZA" sz="900">
                          <a:solidFill>
                            <a:schemeClr val="tx1">
                              <a:lumMod val="75000"/>
                              <a:lumOff val="25000"/>
                            </a:schemeClr>
                          </a:solidFill>
                          <a:effectLst/>
                        </a:rPr>
                        <a:t>Malta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313989804"/>
                  </a:ext>
                </a:extLst>
              </a:tr>
              <a:tr h="87020">
                <a:tc>
                  <a:txBody>
                    <a:bodyPr/>
                    <a:lstStyle/>
                    <a:p>
                      <a:pPr marL="0" marR="0">
                        <a:spcBef>
                          <a:spcPts val="0"/>
                        </a:spcBef>
                        <a:spcAft>
                          <a:spcPts val="0"/>
                        </a:spcAft>
                      </a:pPr>
                      <a:r>
                        <a:rPr lang="en-ZA" sz="900">
                          <a:solidFill>
                            <a:schemeClr val="tx1">
                              <a:lumMod val="75000"/>
                              <a:lumOff val="25000"/>
                            </a:schemeClr>
                          </a:solidFill>
                          <a:effectLst/>
                        </a:rPr>
                        <a:t>Netherlands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967517608"/>
                  </a:ext>
                </a:extLst>
              </a:tr>
              <a:tr h="87020">
                <a:tc>
                  <a:txBody>
                    <a:bodyPr/>
                    <a:lstStyle/>
                    <a:p>
                      <a:pPr marL="0" marR="0">
                        <a:spcBef>
                          <a:spcPts val="0"/>
                        </a:spcBef>
                        <a:spcAft>
                          <a:spcPts val="0"/>
                        </a:spcAft>
                      </a:pPr>
                      <a:r>
                        <a:rPr lang="en-ZA" sz="900">
                          <a:solidFill>
                            <a:schemeClr val="tx1">
                              <a:lumMod val="75000"/>
                              <a:lumOff val="25000"/>
                            </a:schemeClr>
                          </a:solidFill>
                          <a:effectLst/>
                        </a:rPr>
                        <a:t>Norway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2173842132"/>
                  </a:ext>
                </a:extLst>
              </a:tr>
              <a:tr h="87020">
                <a:tc>
                  <a:txBody>
                    <a:bodyPr/>
                    <a:lstStyle/>
                    <a:p>
                      <a:pPr marL="0" marR="0">
                        <a:spcBef>
                          <a:spcPts val="0"/>
                        </a:spcBef>
                        <a:spcAft>
                          <a:spcPts val="0"/>
                        </a:spcAft>
                      </a:pPr>
                      <a:r>
                        <a:rPr lang="en-ZA" sz="900">
                          <a:solidFill>
                            <a:schemeClr val="tx1">
                              <a:lumMod val="75000"/>
                              <a:lumOff val="25000"/>
                            </a:schemeClr>
                          </a:solidFill>
                          <a:effectLst/>
                        </a:rPr>
                        <a:t>Portugal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1452993468"/>
                  </a:ext>
                </a:extLst>
              </a:tr>
              <a:tr h="87020">
                <a:tc>
                  <a:txBody>
                    <a:bodyPr/>
                    <a:lstStyle/>
                    <a:p>
                      <a:pPr marL="0" marR="0">
                        <a:spcBef>
                          <a:spcPts val="0"/>
                        </a:spcBef>
                        <a:spcAft>
                          <a:spcPts val="0"/>
                        </a:spcAft>
                      </a:pPr>
                      <a:r>
                        <a:rPr lang="en-ZA" sz="900">
                          <a:solidFill>
                            <a:schemeClr val="tx1">
                              <a:lumMod val="75000"/>
                              <a:lumOff val="25000"/>
                            </a:schemeClr>
                          </a:solidFill>
                          <a:effectLst/>
                        </a:rPr>
                        <a:t>Spain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2484206205"/>
                  </a:ext>
                </a:extLst>
              </a:tr>
              <a:tr h="87020">
                <a:tc>
                  <a:txBody>
                    <a:bodyPr/>
                    <a:lstStyle/>
                    <a:p>
                      <a:pPr marL="0" marR="0">
                        <a:spcBef>
                          <a:spcPts val="0"/>
                        </a:spcBef>
                        <a:spcAft>
                          <a:spcPts val="0"/>
                        </a:spcAft>
                      </a:pPr>
                      <a:r>
                        <a:rPr lang="en-ZA" sz="900">
                          <a:solidFill>
                            <a:schemeClr val="tx1">
                              <a:lumMod val="75000"/>
                              <a:lumOff val="25000"/>
                            </a:schemeClr>
                          </a:solidFill>
                          <a:effectLst/>
                        </a:rPr>
                        <a:t>Sweden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706411084"/>
                  </a:ext>
                </a:extLst>
              </a:tr>
              <a:tr h="87020">
                <a:tc>
                  <a:txBody>
                    <a:bodyPr/>
                    <a:lstStyle/>
                    <a:p>
                      <a:pPr marL="0" marR="0">
                        <a:spcBef>
                          <a:spcPts val="0"/>
                        </a:spcBef>
                        <a:spcAft>
                          <a:spcPts val="0"/>
                        </a:spcAft>
                      </a:pPr>
                      <a:r>
                        <a:rPr lang="en-ZA" sz="900">
                          <a:solidFill>
                            <a:schemeClr val="tx1">
                              <a:lumMod val="75000"/>
                              <a:lumOff val="25000"/>
                            </a:schemeClr>
                          </a:solidFill>
                          <a:effectLst/>
                        </a:rPr>
                        <a:t>Switzerland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207691858"/>
                  </a:ext>
                </a:extLst>
              </a:tr>
              <a:tr h="87020">
                <a:tc>
                  <a:txBody>
                    <a:bodyPr/>
                    <a:lstStyle/>
                    <a:p>
                      <a:pPr marL="0" marR="0">
                        <a:spcBef>
                          <a:spcPts val="0"/>
                        </a:spcBef>
                        <a:spcAft>
                          <a:spcPts val="0"/>
                        </a:spcAft>
                      </a:pPr>
                      <a:r>
                        <a:rPr lang="en-ZA" sz="900">
                          <a:solidFill>
                            <a:schemeClr val="tx1">
                              <a:lumMod val="75000"/>
                              <a:lumOff val="25000"/>
                            </a:schemeClr>
                          </a:solidFill>
                          <a:effectLst/>
                        </a:rPr>
                        <a:t>United Kingdom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tc>
                <a:extLst>
                  <a:ext uri="{0D108BD9-81ED-4DB2-BD59-A6C34878D82A}">
                    <a16:rowId xmlns:a16="http://schemas.microsoft.com/office/drawing/2014/main" val="3253426588"/>
                  </a:ext>
                </a:extLst>
              </a:tr>
            </a:tbl>
          </a:graphicData>
        </a:graphic>
      </p:graphicFrame>
      <p:sp>
        <p:nvSpPr>
          <p:cNvPr id="6" name="Rectangle 5"/>
          <p:cNvSpPr/>
          <p:nvPr/>
        </p:nvSpPr>
        <p:spPr>
          <a:xfrm>
            <a:off x="460113" y="1811887"/>
            <a:ext cx="5892562" cy="368559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560962" y="1747067"/>
            <a:ext cx="3583247" cy="18109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6481010" y="5574123"/>
            <a:ext cx="687299" cy="246221"/>
          </a:xfrm>
          <a:prstGeom prst="rect">
            <a:avLst/>
          </a:prstGeom>
          <a:noFill/>
        </p:spPr>
        <p:txBody>
          <a:bodyPr wrap="square" rtlCol="0">
            <a:spAutoFit/>
          </a:bodyPr>
          <a:lstStyle/>
          <a:p>
            <a:r>
              <a:rPr lang="en-US" sz="1000">
                <a:latin typeface="+mj-lt"/>
              </a:rPr>
              <a:t>X : Yes</a:t>
            </a:r>
          </a:p>
        </p:txBody>
      </p:sp>
      <p:sp>
        <p:nvSpPr>
          <p:cNvPr id="10" name="Title 9">
            <a:extLst>
              <a:ext uri="{FF2B5EF4-FFF2-40B4-BE49-F238E27FC236}">
                <a16:creationId xmlns:a16="http://schemas.microsoft.com/office/drawing/2014/main" id="{7FDD3D58-D342-D177-3333-7D712B077B13}"/>
              </a:ext>
            </a:extLst>
          </p:cNvPr>
          <p:cNvSpPr>
            <a:spLocks noGrp="1"/>
          </p:cNvSpPr>
          <p:nvPr>
            <p:ph type="title"/>
          </p:nvPr>
        </p:nvSpPr>
        <p:spPr/>
        <p:txBody>
          <a:bodyPr>
            <a:normAutofit/>
          </a:bodyPr>
          <a:lstStyle/>
          <a:p>
            <a:r>
              <a:rPr lang="en-US"/>
              <a:t>Funding for non-dialysis CKD</a:t>
            </a:r>
          </a:p>
        </p:txBody>
      </p:sp>
      <p:sp>
        <p:nvSpPr>
          <p:cNvPr id="11" name="Date Placeholder 3">
            <a:extLst>
              <a:ext uri="{FF2B5EF4-FFF2-40B4-BE49-F238E27FC236}">
                <a16:creationId xmlns:a16="http://schemas.microsoft.com/office/drawing/2014/main" id="{2CADD231-517C-A7AE-1D4F-941E85DA6656}"/>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2" name="Footer Placeholder 4">
            <a:extLst>
              <a:ext uri="{FF2B5EF4-FFF2-40B4-BE49-F238E27FC236}">
                <a16:creationId xmlns:a16="http://schemas.microsoft.com/office/drawing/2014/main" id="{EFF36C5C-829B-5B57-4264-74C6AE613E33}"/>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3" name="Slide Number Placeholder 5">
            <a:extLst>
              <a:ext uri="{FF2B5EF4-FFF2-40B4-BE49-F238E27FC236}">
                <a16:creationId xmlns:a16="http://schemas.microsoft.com/office/drawing/2014/main" id="{345EA50C-7867-4D67-FBE7-6D375C5265C3}"/>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19</a:t>
            </a:fld>
            <a:endParaRPr lang="en-US"/>
          </a:p>
        </p:txBody>
      </p:sp>
    </p:spTree>
    <p:extLst>
      <p:ext uri="{BB962C8B-B14F-4D97-AF65-F5344CB8AC3E}">
        <p14:creationId xmlns:p14="http://schemas.microsoft.com/office/powerpoint/2010/main" val="1664392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bwMode="gray">
          <a:xfrm>
            <a:off x="3657600" y="1294877"/>
            <a:ext cx="8534400" cy="3247385"/>
          </a:xfrm>
          <a:solidFill>
            <a:schemeClr val="bg1"/>
          </a:solidFill>
        </p:spPr>
        <p:txBody>
          <a:bodyPr>
            <a:normAutofit/>
          </a:bodyPr>
          <a:lstStyle/>
          <a:p>
            <a:pPr algn="l">
              <a:lnSpc>
                <a:spcPct val="100000"/>
              </a:lnSpc>
            </a:pPr>
            <a:r>
              <a:rPr lang="en-US" sz="4000">
                <a:solidFill>
                  <a:schemeClr val="accent3"/>
                </a:solidFill>
                <a:latin typeface="Arial"/>
                <a:cs typeface="Arial"/>
              </a:rPr>
              <a:t>2023 ISN-GLOBAL </a:t>
            </a:r>
            <a:br>
              <a:rPr lang="en-US" sz="4000">
                <a:solidFill>
                  <a:schemeClr val="accent3"/>
                </a:solidFill>
                <a:latin typeface="Arial"/>
                <a:cs typeface="Arial"/>
              </a:rPr>
            </a:br>
            <a:r>
              <a:rPr lang="en-US" sz="4000">
                <a:solidFill>
                  <a:schemeClr val="accent3"/>
                </a:solidFill>
                <a:latin typeface="Arial"/>
                <a:cs typeface="Arial"/>
              </a:rPr>
              <a:t>KIDNEY HEALTH ATLAS </a:t>
            </a:r>
            <a:br>
              <a:rPr lang="en-US" sz="4000">
                <a:solidFill>
                  <a:schemeClr val="accent3"/>
                </a:solidFill>
                <a:latin typeface="Arial"/>
                <a:cs typeface="Arial"/>
              </a:rPr>
            </a:br>
            <a:r>
              <a:rPr lang="en-US" sz="4000">
                <a:solidFill>
                  <a:schemeClr val="accent3"/>
                </a:solidFill>
                <a:latin typeface="Arial"/>
                <a:cs typeface="Arial"/>
              </a:rPr>
              <a:t>(ISN-GKHA)</a:t>
            </a:r>
            <a:br>
              <a:rPr lang="en-US" sz="4000">
                <a:solidFill>
                  <a:schemeClr val="accent3"/>
                </a:solidFill>
                <a:latin typeface="Arial"/>
                <a:cs typeface="Arial"/>
              </a:rPr>
            </a:br>
            <a:br>
              <a:rPr lang="en-US" sz="4000">
                <a:solidFill>
                  <a:schemeClr val="accent3"/>
                </a:solidFill>
                <a:latin typeface="Arial"/>
                <a:cs typeface="Arial"/>
              </a:rPr>
            </a:br>
            <a:r>
              <a:rPr lang="en-US" sz="3200">
                <a:latin typeface="Arial"/>
                <a:cs typeface="Arial"/>
              </a:rPr>
              <a:t>ISN WESTERN EUROPE REGION</a:t>
            </a:r>
            <a:endParaRPr lang="en-GB" sz="2400">
              <a:latin typeface="Arial"/>
              <a:cs typeface="Arial"/>
            </a:endParaRPr>
          </a:p>
        </p:txBody>
      </p:sp>
      <p:sp>
        <p:nvSpPr>
          <p:cNvPr id="7" name="Rectangle 6">
            <a:extLst>
              <a:ext uri="{FF2B5EF4-FFF2-40B4-BE49-F238E27FC236}">
                <a16:creationId xmlns:a16="http://schemas.microsoft.com/office/drawing/2014/main" id="{BB9A028A-9E8A-3740-8F27-24AE7C483696}"/>
              </a:ext>
            </a:extLst>
          </p:cNvPr>
          <p:cNvSpPr/>
          <p:nvPr/>
        </p:nvSpPr>
        <p:spPr bwMode="gray">
          <a:xfrm>
            <a:off x="222698" y="5620139"/>
            <a:ext cx="5309281" cy="461665"/>
          </a:xfrm>
          <a:prstGeom prst="rect">
            <a:avLst/>
          </a:prstGeom>
        </p:spPr>
        <p:txBody>
          <a:bodyPr wrap="square" lIns="0" rIns="0">
            <a:spAutoFit/>
          </a:bodyPr>
          <a:lstStyle/>
          <a:p>
            <a:r>
              <a:rPr lang="en-GB" sz="2400" b="1" u="sng">
                <a:solidFill>
                  <a:srgbClr val="FE7055"/>
                </a:solidFill>
                <a:latin typeface="+mj-lt"/>
                <a:ea typeface="+mj-ea"/>
                <a:cs typeface="+mj-cs"/>
              </a:rPr>
              <a:t>www.theisn.org/global-atlas</a:t>
            </a:r>
            <a:endParaRPr lang="en-GB" sz="2400" u="sng">
              <a:solidFill>
                <a:srgbClr val="FE7055"/>
              </a:solidFill>
            </a:endParaRPr>
          </a:p>
        </p:txBody>
      </p:sp>
      <p:sp>
        <p:nvSpPr>
          <p:cNvPr id="2" name="Date Placeholder 3">
            <a:extLst>
              <a:ext uri="{FF2B5EF4-FFF2-40B4-BE49-F238E27FC236}">
                <a16:creationId xmlns:a16="http://schemas.microsoft.com/office/drawing/2014/main" id="{8D69573F-3733-24DE-5A78-55852939E23E}"/>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3" name="Footer Placeholder 4">
            <a:extLst>
              <a:ext uri="{FF2B5EF4-FFF2-40B4-BE49-F238E27FC236}">
                <a16:creationId xmlns:a16="http://schemas.microsoft.com/office/drawing/2014/main" id="{EBDEA204-40D9-AF90-C978-4EC23D930452}"/>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4" name="Slide Number Placeholder 5">
            <a:extLst>
              <a:ext uri="{FF2B5EF4-FFF2-40B4-BE49-F238E27FC236}">
                <a16:creationId xmlns:a16="http://schemas.microsoft.com/office/drawing/2014/main" id="{026AF88F-F640-A796-48B1-66B5B96F239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a:t>
            </a:fld>
            <a:endParaRPr lang="en-US"/>
          </a:p>
        </p:txBody>
      </p:sp>
      <p:pic>
        <p:nvPicPr>
          <p:cNvPr id="13" name="Picture 12" descr="A picture containing text, screenshot, graphics, logo&#10;&#10;Description automatically generated">
            <a:extLst>
              <a:ext uri="{FF2B5EF4-FFF2-40B4-BE49-F238E27FC236}">
                <a16:creationId xmlns:a16="http://schemas.microsoft.com/office/drawing/2014/main" id="{5CF77382-2FB2-0D5C-1B35-60F2C300569D}"/>
              </a:ext>
            </a:extLst>
          </p:cNvPr>
          <p:cNvPicPr>
            <a:picLocks noChangeAspect="1"/>
          </p:cNvPicPr>
          <p:nvPr/>
        </p:nvPicPr>
        <p:blipFill>
          <a:blip r:embed="rId3"/>
          <a:stretch>
            <a:fillRect/>
          </a:stretch>
        </p:blipFill>
        <p:spPr>
          <a:xfrm>
            <a:off x="716362" y="1067357"/>
            <a:ext cx="2865038" cy="3989294"/>
          </a:xfrm>
          <a:prstGeom prst="rect">
            <a:avLst/>
          </a:prstGeom>
        </p:spPr>
      </p:pic>
    </p:spTree>
    <p:extLst>
      <p:ext uri="{BB962C8B-B14F-4D97-AF65-F5344CB8AC3E}">
        <p14:creationId xmlns:p14="http://schemas.microsoft.com/office/powerpoint/2010/main" val="713000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8CA599F-5503-8743-E497-EDC385222BD1}"/>
              </a:ext>
            </a:extLst>
          </p:cNvPr>
          <p:cNvGraphicFramePr>
            <a:graphicFrameLocks noGrp="1"/>
          </p:cNvGraphicFramePr>
          <p:nvPr>
            <p:extLst>
              <p:ext uri="{D42A27DB-BD31-4B8C-83A1-F6EECF244321}">
                <p14:modId xmlns:p14="http://schemas.microsoft.com/office/powerpoint/2010/main" val="2441624525"/>
              </p:ext>
            </p:extLst>
          </p:nvPr>
        </p:nvGraphicFramePr>
        <p:xfrm>
          <a:off x="853636" y="1101945"/>
          <a:ext cx="10484728" cy="4654109"/>
        </p:xfrm>
        <a:graphic>
          <a:graphicData uri="http://schemas.openxmlformats.org/drawingml/2006/table">
            <a:tbl>
              <a:tblPr firstRow="1" bandRow="1">
                <a:tableStyleId>{1FECB4D8-DB02-4DC6-A0A2-4F2EBAE1DC90}</a:tableStyleId>
              </a:tblPr>
              <a:tblGrid>
                <a:gridCol w="1284056">
                  <a:extLst>
                    <a:ext uri="{9D8B030D-6E8A-4147-A177-3AD203B41FA5}">
                      <a16:colId xmlns:a16="http://schemas.microsoft.com/office/drawing/2014/main" val="2792514986"/>
                    </a:ext>
                  </a:extLst>
                </a:gridCol>
                <a:gridCol w="287521">
                  <a:extLst>
                    <a:ext uri="{9D8B030D-6E8A-4147-A177-3AD203B41FA5}">
                      <a16:colId xmlns:a16="http://schemas.microsoft.com/office/drawing/2014/main" val="2633944251"/>
                    </a:ext>
                  </a:extLst>
                </a:gridCol>
                <a:gridCol w="287521">
                  <a:extLst>
                    <a:ext uri="{9D8B030D-6E8A-4147-A177-3AD203B41FA5}">
                      <a16:colId xmlns:a16="http://schemas.microsoft.com/office/drawing/2014/main" val="3550613612"/>
                    </a:ext>
                  </a:extLst>
                </a:gridCol>
                <a:gridCol w="287521">
                  <a:extLst>
                    <a:ext uri="{9D8B030D-6E8A-4147-A177-3AD203B41FA5}">
                      <a16:colId xmlns:a16="http://schemas.microsoft.com/office/drawing/2014/main" val="2263718374"/>
                    </a:ext>
                  </a:extLst>
                </a:gridCol>
                <a:gridCol w="287521">
                  <a:extLst>
                    <a:ext uri="{9D8B030D-6E8A-4147-A177-3AD203B41FA5}">
                      <a16:colId xmlns:a16="http://schemas.microsoft.com/office/drawing/2014/main" val="460151771"/>
                    </a:ext>
                  </a:extLst>
                </a:gridCol>
                <a:gridCol w="287521">
                  <a:extLst>
                    <a:ext uri="{9D8B030D-6E8A-4147-A177-3AD203B41FA5}">
                      <a16:colId xmlns:a16="http://schemas.microsoft.com/office/drawing/2014/main" val="3613049688"/>
                    </a:ext>
                  </a:extLst>
                </a:gridCol>
                <a:gridCol w="287521">
                  <a:extLst>
                    <a:ext uri="{9D8B030D-6E8A-4147-A177-3AD203B41FA5}">
                      <a16:colId xmlns:a16="http://schemas.microsoft.com/office/drawing/2014/main" val="2246314241"/>
                    </a:ext>
                  </a:extLst>
                </a:gridCol>
                <a:gridCol w="287521">
                  <a:extLst>
                    <a:ext uri="{9D8B030D-6E8A-4147-A177-3AD203B41FA5}">
                      <a16:colId xmlns:a16="http://schemas.microsoft.com/office/drawing/2014/main" val="2099406820"/>
                    </a:ext>
                  </a:extLst>
                </a:gridCol>
                <a:gridCol w="287521">
                  <a:extLst>
                    <a:ext uri="{9D8B030D-6E8A-4147-A177-3AD203B41FA5}">
                      <a16:colId xmlns:a16="http://schemas.microsoft.com/office/drawing/2014/main" val="1470892473"/>
                    </a:ext>
                  </a:extLst>
                </a:gridCol>
                <a:gridCol w="287521">
                  <a:extLst>
                    <a:ext uri="{9D8B030D-6E8A-4147-A177-3AD203B41FA5}">
                      <a16:colId xmlns:a16="http://schemas.microsoft.com/office/drawing/2014/main" val="2221227896"/>
                    </a:ext>
                  </a:extLst>
                </a:gridCol>
                <a:gridCol w="287521">
                  <a:extLst>
                    <a:ext uri="{9D8B030D-6E8A-4147-A177-3AD203B41FA5}">
                      <a16:colId xmlns:a16="http://schemas.microsoft.com/office/drawing/2014/main" val="2930033673"/>
                    </a:ext>
                  </a:extLst>
                </a:gridCol>
                <a:gridCol w="287521">
                  <a:extLst>
                    <a:ext uri="{9D8B030D-6E8A-4147-A177-3AD203B41FA5}">
                      <a16:colId xmlns:a16="http://schemas.microsoft.com/office/drawing/2014/main" val="2334511375"/>
                    </a:ext>
                  </a:extLst>
                </a:gridCol>
                <a:gridCol w="287521">
                  <a:extLst>
                    <a:ext uri="{9D8B030D-6E8A-4147-A177-3AD203B41FA5}">
                      <a16:colId xmlns:a16="http://schemas.microsoft.com/office/drawing/2014/main" val="1961870698"/>
                    </a:ext>
                  </a:extLst>
                </a:gridCol>
                <a:gridCol w="287521">
                  <a:extLst>
                    <a:ext uri="{9D8B030D-6E8A-4147-A177-3AD203B41FA5}">
                      <a16:colId xmlns:a16="http://schemas.microsoft.com/office/drawing/2014/main" val="3584927765"/>
                    </a:ext>
                  </a:extLst>
                </a:gridCol>
                <a:gridCol w="287521">
                  <a:extLst>
                    <a:ext uri="{9D8B030D-6E8A-4147-A177-3AD203B41FA5}">
                      <a16:colId xmlns:a16="http://schemas.microsoft.com/office/drawing/2014/main" val="3300533498"/>
                    </a:ext>
                  </a:extLst>
                </a:gridCol>
                <a:gridCol w="287521">
                  <a:extLst>
                    <a:ext uri="{9D8B030D-6E8A-4147-A177-3AD203B41FA5}">
                      <a16:colId xmlns:a16="http://schemas.microsoft.com/office/drawing/2014/main" val="1467591664"/>
                    </a:ext>
                  </a:extLst>
                </a:gridCol>
                <a:gridCol w="287521">
                  <a:extLst>
                    <a:ext uri="{9D8B030D-6E8A-4147-A177-3AD203B41FA5}">
                      <a16:colId xmlns:a16="http://schemas.microsoft.com/office/drawing/2014/main" val="1693427831"/>
                    </a:ext>
                  </a:extLst>
                </a:gridCol>
                <a:gridCol w="287521">
                  <a:extLst>
                    <a:ext uri="{9D8B030D-6E8A-4147-A177-3AD203B41FA5}">
                      <a16:colId xmlns:a16="http://schemas.microsoft.com/office/drawing/2014/main" val="1854337972"/>
                    </a:ext>
                  </a:extLst>
                </a:gridCol>
                <a:gridCol w="287521">
                  <a:extLst>
                    <a:ext uri="{9D8B030D-6E8A-4147-A177-3AD203B41FA5}">
                      <a16:colId xmlns:a16="http://schemas.microsoft.com/office/drawing/2014/main" val="3443567377"/>
                    </a:ext>
                  </a:extLst>
                </a:gridCol>
                <a:gridCol w="287521">
                  <a:extLst>
                    <a:ext uri="{9D8B030D-6E8A-4147-A177-3AD203B41FA5}">
                      <a16:colId xmlns:a16="http://schemas.microsoft.com/office/drawing/2014/main" val="1903315268"/>
                    </a:ext>
                  </a:extLst>
                </a:gridCol>
                <a:gridCol w="287521">
                  <a:extLst>
                    <a:ext uri="{9D8B030D-6E8A-4147-A177-3AD203B41FA5}">
                      <a16:colId xmlns:a16="http://schemas.microsoft.com/office/drawing/2014/main" val="1209768422"/>
                    </a:ext>
                  </a:extLst>
                </a:gridCol>
                <a:gridCol w="287521">
                  <a:extLst>
                    <a:ext uri="{9D8B030D-6E8A-4147-A177-3AD203B41FA5}">
                      <a16:colId xmlns:a16="http://schemas.microsoft.com/office/drawing/2014/main" val="3375085976"/>
                    </a:ext>
                  </a:extLst>
                </a:gridCol>
                <a:gridCol w="287521">
                  <a:extLst>
                    <a:ext uri="{9D8B030D-6E8A-4147-A177-3AD203B41FA5}">
                      <a16:colId xmlns:a16="http://schemas.microsoft.com/office/drawing/2014/main" val="3364386961"/>
                    </a:ext>
                  </a:extLst>
                </a:gridCol>
                <a:gridCol w="287521">
                  <a:extLst>
                    <a:ext uri="{9D8B030D-6E8A-4147-A177-3AD203B41FA5}">
                      <a16:colId xmlns:a16="http://schemas.microsoft.com/office/drawing/2014/main" val="653203069"/>
                    </a:ext>
                  </a:extLst>
                </a:gridCol>
                <a:gridCol w="287521">
                  <a:extLst>
                    <a:ext uri="{9D8B030D-6E8A-4147-A177-3AD203B41FA5}">
                      <a16:colId xmlns:a16="http://schemas.microsoft.com/office/drawing/2014/main" val="2364379802"/>
                    </a:ext>
                  </a:extLst>
                </a:gridCol>
                <a:gridCol w="287521">
                  <a:extLst>
                    <a:ext uri="{9D8B030D-6E8A-4147-A177-3AD203B41FA5}">
                      <a16:colId xmlns:a16="http://schemas.microsoft.com/office/drawing/2014/main" val="999222288"/>
                    </a:ext>
                  </a:extLst>
                </a:gridCol>
                <a:gridCol w="287521">
                  <a:extLst>
                    <a:ext uri="{9D8B030D-6E8A-4147-A177-3AD203B41FA5}">
                      <a16:colId xmlns:a16="http://schemas.microsoft.com/office/drawing/2014/main" val="3968340642"/>
                    </a:ext>
                  </a:extLst>
                </a:gridCol>
                <a:gridCol w="287521">
                  <a:extLst>
                    <a:ext uri="{9D8B030D-6E8A-4147-A177-3AD203B41FA5}">
                      <a16:colId xmlns:a16="http://schemas.microsoft.com/office/drawing/2014/main" val="1656864450"/>
                    </a:ext>
                  </a:extLst>
                </a:gridCol>
                <a:gridCol w="287521">
                  <a:extLst>
                    <a:ext uri="{9D8B030D-6E8A-4147-A177-3AD203B41FA5}">
                      <a16:colId xmlns:a16="http://schemas.microsoft.com/office/drawing/2014/main" val="65715550"/>
                    </a:ext>
                  </a:extLst>
                </a:gridCol>
                <a:gridCol w="287521">
                  <a:extLst>
                    <a:ext uri="{9D8B030D-6E8A-4147-A177-3AD203B41FA5}">
                      <a16:colId xmlns:a16="http://schemas.microsoft.com/office/drawing/2014/main" val="2283513883"/>
                    </a:ext>
                  </a:extLst>
                </a:gridCol>
                <a:gridCol w="287521">
                  <a:extLst>
                    <a:ext uri="{9D8B030D-6E8A-4147-A177-3AD203B41FA5}">
                      <a16:colId xmlns:a16="http://schemas.microsoft.com/office/drawing/2014/main" val="3387470833"/>
                    </a:ext>
                  </a:extLst>
                </a:gridCol>
                <a:gridCol w="287521">
                  <a:extLst>
                    <a:ext uri="{9D8B030D-6E8A-4147-A177-3AD203B41FA5}">
                      <a16:colId xmlns:a16="http://schemas.microsoft.com/office/drawing/2014/main" val="1558149467"/>
                    </a:ext>
                  </a:extLst>
                </a:gridCol>
                <a:gridCol w="287521">
                  <a:extLst>
                    <a:ext uri="{9D8B030D-6E8A-4147-A177-3AD203B41FA5}">
                      <a16:colId xmlns:a16="http://schemas.microsoft.com/office/drawing/2014/main" val="3581383538"/>
                    </a:ext>
                  </a:extLst>
                </a:gridCol>
              </a:tblGrid>
              <a:tr h="642941">
                <a:tc rowSpan="2">
                  <a:txBody>
                    <a:bodyPr/>
                    <a:lstStyle/>
                    <a:p>
                      <a:pPr marL="0" marR="0" algn="ctr">
                        <a:lnSpc>
                          <a:spcPct val="115000"/>
                        </a:lnSpc>
                        <a:spcBef>
                          <a:spcPts val="0"/>
                        </a:spcBef>
                        <a:spcAft>
                          <a:spcPts val="0"/>
                        </a:spcAft>
                      </a:pPr>
                      <a:r>
                        <a:rPr lang="en-US" sz="1000">
                          <a:effectLst/>
                        </a:rPr>
                        <a:t>Country </a:t>
                      </a:r>
                      <a:endParaRPr lang="en-GB" sz="1000">
                        <a:solidFill>
                          <a:schemeClr val="bg1"/>
                        </a:solidFill>
                        <a:effectLst/>
                        <a:latin typeface="+mj-lt"/>
                        <a:ea typeface="SimSun" panose="02010600030101010101" pitchFamily="2" charset="-122"/>
                        <a:cs typeface="Times New Roman" panose="02020603050405020304" pitchFamily="18"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gridSpan="4">
                  <a:txBody>
                    <a:bodyPr/>
                    <a:lstStyle/>
                    <a:p>
                      <a:pPr marL="0" marR="0" algn="ctr">
                        <a:spcBef>
                          <a:spcPts val="0"/>
                        </a:spcBef>
                        <a:spcAft>
                          <a:spcPts val="0"/>
                        </a:spcAft>
                      </a:pPr>
                      <a:r>
                        <a:rPr lang="en-US" sz="1000">
                          <a:solidFill>
                            <a:schemeClr val="tx1">
                              <a:lumMod val="75000"/>
                              <a:lumOff val="25000"/>
                            </a:schemeClr>
                          </a:solidFill>
                          <a:effectLst/>
                        </a:rPr>
                        <a:t>Publicly funded (free)</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00">
                          <a:solidFill>
                            <a:schemeClr val="tx1">
                              <a:lumMod val="75000"/>
                              <a:lumOff val="25000"/>
                            </a:schemeClr>
                          </a:solidFill>
                          <a:effectLst/>
                        </a:rPr>
                        <a:t>Publicly funded (some fees)</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00">
                          <a:solidFill>
                            <a:schemeClr val="tx1">
                              <a:lumMod val="75000"/>
                              <a:lumOff val="25000"/>
                            </a:schemeClr>
                          </a:solidFill>
                          <a:effectLst/>
                        </a:rPr>
                        <a:t>Mixed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00">
                          <a:solidFill>
                            <a:schemeClr val="tx1">
                              <a:lumMod val="75000"/>
                              <a:lumOff val="25000"/>
                            </a:schemeClr>
                          </a:solidFill>
                          <a:effectLst/>
                        </a:rPr>
                        <a:t>Solely private (out-of-pocket)</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1000">
                          <a:solidFill>
                            <a:schemeClr val="tx1">
                              <a:lumMod val="75000"/>
                              <a:lumOff val="25000"/>
                            </a:schemeClr>
                          </a:solidFill>
                          <a:effectLst/>
                        </a:rPr>
                        <a:t>Solely private (health insurance)</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1000">
                          <a:solidFill>
                            <a:schemeClr val="tx1">
                              <a:lumMod val="75000"/>
                              <a:lumOff val="25000"/>
                            </a:schemeClr>
                          </a:solidFill>
                          <a:effectLst/>
                        </a:rPr>
                        <a:t>Multiple</a:t>
                      </a:r>
                    </a:p>
                    <a:p>
                      <a:pPr marL="0" marR="0" algn="ctr">
                        <a:lnSpc>
                          <a:spcPct val="107000"/>
                        </a:lnSpc>
                        <a:spcBef>
                          <a:spcPts val="0"/>
                        </a:spcBef>
                        <a:spcAft>
                          <a:spcPts val="0"/>
                        </a:spcAft>
                      </a:pPr>
                      <a:r>
                        <a:rPr lang="en-US" sz="1000">
                          <a:solidFill>
                            <a:schemeClr val="tx1">
                              <a:lumMod val="75000"/>
                              <a:lumOff val="25000"/>
                            </a:schemeClr>
                          </a:solidFill>
                          <a:effectLst/>
                        </a:rPr>
                        <a:t>systems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00">
                          <a:solidFill>
                            <a:schemeClr val="tx1">
                              <a:lumMod val="75000"/>
                              <a:lumOff val="25000"/>
                            </a:schemeClr>
                          </a:solidFill>
                          <a:effectLst/>
                        </a:rPr>
                        <a:t>N/A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00">
                          <a:solidFill>
                            <a:schemeClr val="tx1">
                              <a:lumMod val="75000"/>
                              <a:lumOff val="25000"/>
                            </a:schemeClr>
                          </a:solidFill>
                          <a:effectLst/>
                        </a:rPr>
                        <a:t>Other</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5288700"/>
                  </a:ext>
                </a:extLst>
              </a:tr>
              <a:tr h="167192">
                <a:tc vMerge="1">
                  <a:txBody>
                    <a:bodyPr/>
                    <a:lstStyle/>
                    <a:p>
                      <a:pPr marL="0" marR="0" algn="l">
                        <a:lnSpc>
                          <a:spcPct val="115000"/>
                        </a:lnSpc>
                        <a:spcBef>
                          <a:spcPts val="0"/>
                        </a:spcBef>
                        <a:spcAft>
                          <a:spcPts val="0"/>
                        </a:spcAft>
                      </a:pPr>
                      <a:endParaRPr lang="en-GB" sz="1050">
                        <a:solidFill>
                          <a:schemeClr val="bg1"/>
                        </a:solidFill>
                        <a:effectLst/>
                        <a:latin typeface="+mn-lt"/>
                        <a:ea typeface="SimSun" panose="02010600030101010101" pitchFamily="2" charset="-122"/>
                        <a:cs typeface="Times New Roman" panose="02020603050405020304" pitchFamily="18" charset="0"/>
                      </a:endParaRPr>
                    </a:p>
                  </a:txBody>
                  <a:tcPr marL="18288" marR="18288" marT="18288" marB="18288"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marL="0" marR="0" algn="ctr">
                        <a:spcBef>
                          <a:spcPts val="0"/>
                        </a:spcBef>
                        <a:spcAft>
                          <a:spcPts val="0"/>
                        </a:spcAft>
                      </a:pPr>
                      <a:r>
                        <a:rPr lang="en-US" sz="1000">
                          <a:solidFill>
                            <a:schemeClr val="tx1">
                              <a:lumMod val="75000"/>
                              <a:lumOff val="25000"/>
                            </a:schemeClr>
                          </a:solidFill>
                          <a:effectLst/>
                        </a:rPr>
                        <a:t>AKI</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HD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PD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AKI</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HD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PD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AKI</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HD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PD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AKI</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HD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PD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AKI</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HD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PD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AKI</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HD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PD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AKI</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HD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PD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AKI</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HD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PD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algn="ctr">
                        <a:spcBef>
                          <a:spcPts val="0"/>
                        </a:spcBef>
                        <a:spcAft>
                          <a:spcPts val="0"/>
                        </a:spcAft>
                      </a:pPr>
                      <a:r>
                        <a:rPr lang="en-US" sz="1000">
                          <a:solidFill>
                            <a:schemeClr val="tx1">
                              <a:lumMod val="75000"/>
                              <a:lumOff val="25000"/>
                            </a:schemeClr>
                          </a:solidFill>
                          <a:effectLst/>
                        </a:rPr>
                        <a:t>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4013576420"/>
                  </a:ext>
                </a:extLst>
              </a:tr>
              <a:tr h="152526">
                <a:tc>
                  <a:txBody>
                    <a:bodyPr/>
                    <a:lstStyle/>
                    <a:p>
                      <a:pPr marL="0" marR="0">
                        <a:spcBef>
                          <a:spcPts val="0"/>
                        </a:spcBef>
                        <a:spcAft>
                          <a:spcPts val="0"/>
                        </a:spcAft>
                      </a:pPr>
                      <a:r>
                        <a:rPr lang="en-US" sz="1000" b="1">
                          <a:solidFill>
                            <a:schemeClr val="tx1">
                              <a:lumMod val="75000"/>
                              <a:lumOff val="25000"/>
                            </a:schemeClr>
                          </a:solidFill>
                          <a:effectLst/>
                        </a:rPr>
                        <a:t>Andorra</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u="none" strike="noStrike">
                          <a:solidFill>
                            <a:srgbClr val="000000"/>
                          </a:solidFill>
                          <a:effectLst/>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1135315"/>
                  </a:ext>
                </a:extLst>
              </a:tr>
              <a:tr h="152526">
                <a:tc>
                  <a:txBody>
                    <a:bodyPr/>
                    <a:lstStyle/>
                    <a:p>
                      <a:pPr marL="0" marR="0">
                        <a:spcBef>
                          <a:spcPts val="0"/>
                        </a:spcBef>
                        <a:spcAft>
                          <a:spcPts val="0"/>
                        </a:spcAft>
                      </a:pPr>
                      <a:r>
                        <a:rPr lang="en-ZA" sz="1000" b="1">
                          <a:solidFill>
                            <a:schemeClr val="tx1">
                              <a:lumMod val="75000"/>
                              <a:lumOff val="25000"/>
                            </a:schemeClr>
                          </a:solidFill>
                          <a:effectLst/>
                        </a:rPr>
                        <a:t>Austria</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1771567"/>
                  </a:ext>
                </a:extLst>
              </a:tr>
              <a:tr h="158281">
                <a:tc>
                  <a:txBody>
                    <a:bodyPr/>
                    <a:lstStyle/>
                    <a:p>
                      <a:pPr marL="0" marR="0">
                        <a:spcBef>
                          <a:spcPts val="0"/>
                        </a:spcBef>
                        <a:spcAft>
                          <a:spcPts val="0"/>
                        </a:spcAft>
                      </a:pPr>
                      <a:r>
                        <a:rPr lang="en-ZA" sz="1000" b="1">
                          <a:solidFill>
                            <a:schemeClr val="tx1">
                              <a:lumMod val="75000"/>
                              <a:lumOff val="25000"/>
                            </a:schemeClr>
                          </a:solidFill>
                          <a:effectLst/>
                        </a:rPr>
                        <a:t>Belgium</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8924052"/>
                  </a:ext>
                </a:extLst>
              </a:tr>
              <a:tr h="158281">
                <a:tc>
                  <a:txBody>
                    <a:bodyPr/>
                    <a:lstStyle/>
                    <a:p>
                      <a:pPr marL="0" marR="0">
                        <a:spcBef>
                          <a:spcPts val="0"/>
                        </a:spcBef>
                        <a:spcAft>
                          <a:spcPts val="0"/>
                        </a:spcAft>
                      </a:pPr>
                      <a:r>
                        <a:rPr lang="en-ZA" sz="1000" b="1">
                          <a:solidFill>
                            <a:schemeClr val="tx1">
                              <a:lumMod val="75000"/>
                              <a:lumOff val="25000"/>
                            </a:schemeClr>
                          </a:solidFill>
                          <a:effectLst/>
                        </a:rPr>
                        <a:t>Denmark</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4792292"/>
                  </a:ext>
                </a:extLst>
              </a:tr>
              <a:tr h="158281">
                <a:tc>
                  <a:txBody>
                    <a:bodyPr/>
                    <a:lstStyle/>
                    <a:p>
                      <a:pPr marL="0" marR="0">
                        <a:spcBef>
                          <a:spcPts val="0"/>
                        </a:spcBef>
                        <a:spcAft>
                          <a:spcPts val="0"/>
                        </a:spcAft>
                      </a:pPr>
                      <a:r>
                        <a:rPr lang="en-ZA" sz="1000" b="1">
                          <a:solidFill>
                            <a:schemeClr val="tx1">
                              <a:lumMod val="75000"/>
                              <a:lumOff val="25000"/>
                            </a:schemeClr>
                          </a:solidFill>
                          <a:effectLst/>
                        </a:rPr>
                        <a:t>Finland</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3725318"/>
                  </a:ext>
                </a:extLst>
              </a:tr>
              <a:tr h="158281">
                <a:tc>
                  <a:txBody>
                    <a:bodyPr/>
                    <a:lstStyle/>
                    <a:p>
                      <a:pPr marL="0" marR="0">
                        <a:spcBef>
                          <a:spcPts val="0"/>
                        </a:spcBef>
                        <a:spcAft>
                          <a:spcPts val="0"/>
                        </a:spcAft>
                      </a:pPr>
                      <a:r>
                        <a:rPr lang="en-ZA" sz="1000" b="1">
                          <a:solidFill>
                            <a:schemeClr val="tx1">
                              <a:lumMod val="75000"/>
                              <a:lumOff val="25000"/>
                            </a:schemeClr>
                          </a:solidFill>
                          <a:effectLst/>
                        </a:rPr>
                        <a:t>France</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2962190"/>
                  </a:ext>
                </a:extLst>
              </a:tr>
              <a:tr h="158281">
                <a:tc>
                  <a:txBody>
                    <a:bodyPr/>
                    <a:lstStyle/>
                    <a:p>
                      <a:pPr marL="0" marR="0">
                        <a:spcBef>
                          <a:spcPts val="0"/>
                        </a:spcBef>
                        <a:spcAft>
                          <a:spcPts val="0"/>
                        </a:spcAft>
                      </a:pPr>
                      <a:r>
                        <a:rPr lang="en-ZA" sz="1000" b="1">
                          <a:solidFill>
                            <a:schemeClr val="tx1">
                              <a:lumMod val="75000"/>
                              <a:lumOff val="25000"/>
                            </a:schemeClr>
                          </a:solidFill>
                          <a:effectLst/>
                        </a:rPr>
                        <a:t>Germany</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704569"/>
                  </a:ext>
                </a:extLst>
              </a:tr>
              <a:tr h="158281">
                <a:tc>
                  <a:txBody>
                    <a:bodyPr/>
                    <a:lstStyle/>
                    <a:p>
                      <a:pPr marL="0" marR="0">
                        <a:spcBef>
                          <a:spcPts val="0"/>
                        </a:spcBef>
                        <a:spcAft>
                          <a:spcPts val="0"/>
                        </a:spcAft>
                      </a:pPr>
                      <a:r>
                        <a:rPr lang="en-ZA" sz="1000" b="1">
                          <a:solidFill>
                            <a:schemeClr val="tx1">
                              <a:lumMod val="75000"/>
                              <a:lumOff val="25000"/>
                            </a:schemeClr>
                          </a:solidFill>
                          <a:effectLst/>
                        </a:rPr>
                        <a:t>Greece</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655598"/>
                  </a:ext>
                </a:extLst>
              </a:tr>
              <a:tr h="158281">
                <a:tc>
                  <a:txBody>
                    <a:bodyPr/>
                    <a:lstStyle/>
                    <a:p>
                      <a:pPr marL="0" marR="0">
                        <a:spcBef>
                          <a:spcPts val="0"/>
                        </a:spcBef>
                        <a:spcAft>
                          <a:spcPts val="0"/>
                        </a:spcAft>
                      </a:pPr>
                      <a:r>
                        <a:rPr lang="en-ZA" sz="1000" b="1">
                          <a:solidFill>
                            <a:schemeClr val="tx1">
                              <a:lumMod val="75000"/>
                              <a:lumOff val="25000"/>
                            </a:schemeClr>
                          </a:solidFill>
                          <a:effectLst/>
                        </a:rPr>
                        <a:t>Iceland</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466031"/>
                  </a:ext>
                </a:extLst>
              </a:tr>
              <a:tr h="158281">
                <a:tc>
                  <a:txBody>
                    <a:bodyPr/>
                    <a:lstStyle/>
                    <a:p>
                      <a:pPr marL="0" marR="0">
                        <a:spcBef>
                          <a:spcPts val="0"/>
                        </a:spcBef>
                        <a:spcAft>
                          <a:spcPts val="0"/>
                        </a:spcAft>
                      </a:pPr>
                      <a:r>
                        <a:rPr lang="en-ZA" sz="1000" b="1">
                          <a:solidFill>
                            <a:schemeClr val="tx1">
                              <a:lumMod val="75000"/>
                              <a:lumOff val="25000"/>
                            </a:schemeClr>
                          </a:solidFill>
                          <a:effectLst/>
                        </a:rPr>
                        <a:t>Ireland</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u="none" strike="noStrike">
                          <a:solidFill>
                            <a:srgbClr val="000000"/>
                          </a:solidFill>
                          <a:effectLst/>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5679484"/>
                  </a:ext>
                </a:extLst>
              </a:tr>
              <a:tr h="158281">
                <a:tc>
                  <a:txBody>
                    <a:bodyPr/>
                    <a:lstStyle/>
                    <a:p>
                      <a:pPr marL="0" marR="0">
                        <a:spcBef>
                          <a:spcPts val="0"/>
                        </a:spcBef>
                        <a:spcAft>
                          <a:spcPts val="0"/>
                        </a:spcAft>
                      </a:pPr>
                      <a:r>
                        <a:rPr lang="en-ZA" sz="1000" b="1">
                          <a:solidFill>
                            <a:schemeClr val="tx1">
                              <a:lumMod val="75000"/>
                              <a:lumOff val="25000"/>
                            </a:schemeClr>
                          </a:solidFill>
                          <a:effectLst/>
                        </a:rPr>
                        <a:t>Israel</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0195517"/>
                  </a:ext>
                </a:extLst>
              </a:tr>
              <a:tr h="158281">
                <a:tc>
                  <a:txBody>
                    <a:bodyPr/>
                    <a:lstStyle/>
                    <a:p>
                      <a:pPr marL="0" marR="0">
                        <a:spcBef>
                          <a:spcPts val="0"/>
                        </a:spcBef>
                        <a:spcAft>
                          <a:spcPts val="0"/>
                        </a:spcAft>
                      </a:pPr>
                      <a:r>
                        <a:rPr lang="en-ZA" sz="1000" b="1">
                          <a:solidFill>
                            <a:schemeClr val="tx1">
                              <a:lumMod val="75000"/>
                              <a:lumOff val="25000"/>
                            </a:schemeClr>
                          </a:solidFill>
                          <a:effectLst/>
                        </a:rPr>
                        <a:t>Italy</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580224"/>
                  </a:ext>
                </a:extLst>
              </a:tr>
              <a:tr h="158281">
                <a:tc>
                  <a:txBody>
                    <a:bodyPr/>
                    <a:lstStyle/>
                    <a:p>
                      <a:pPr marL="0" marR="0">
                        <a:spcBef>
                          <a:spcPts val="0"/>
                        </a:spcBef>
                        <a:spcAft>
                          <a:spcPts val="0"/>
                        </a:spcAft>
                      </a:pPr>
                      <a:r>
                        <a:rPr lang="en-ZA" sz="1000" b="1">
                          <a:solidFill>
                            <a:schemeClr val="tx1">
                              <a:lumMod val="75000"/>
                              <a:lumOff val="25000"/>
                            </a:schemeClr>
                          </a:solidFill>
                          <a:effectLst/>
                        </a:rPr>
                        <a:t>Liechtenstein</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7472006"/>
                  </a:ext>
                </a:extLst>
              </a:tr>
              <a:tr h="158281">
                <a:tc>
                  <a:txBody>
                    <a:bodyPr/>
                    <a:lstStyle/>
                    <a:p>
                      <a:pPr marL="0" marR="0">
                        <a:spcBef>
                          <a:spcPts val="0"/>
                        </a:spcBef>
                        <a:spcAft>
                          <a:spcPts val="0"/>
                        </a:spcAft>
                      </a:pPr>
                      <a:r>
                        <a:rPr lang="en-ZA" sz="1000" b="1">
                          <a:solidFill>
                            <a:schemeClr val="tx1">
                              <a:lumMod val="75000"/>
                              <a:lumOff val="25000"/>
                            </a:schemeClr>
                          </a:solidFill>
                          <a:effectLst/>
                        </a:rPr>
                        <a:t>Luxembourg</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8698570"/>
                  </a:ext>
                </a:extLst>
              </a:tr>
              <a:tr h="158281">
                <a:tc>
                  <a:txBody>
                    <a:bodyPr/>
                    <a:lstStyle/>
                    <a:p>
                      <a:pPr marL="0" marR="0">
                        <a:spcBef>
                          <a:spcPts val="0"/>
                        </a:spcBef>
                        <a:spcAft>
                          <a:spcPts val="0"/>
                        </a:spcAft>
                      </a:pPr>
                      <a:r>
                        <a:rPr lang="en-ZA" sz="1000" b="1">
                          <a:solidFill>
                            <a:schemeClr val="tx1">
                              <a:lumMod val="75000"/>
                              <a:lumOff val="25000"/>
                            </a:schemeClr>
                          </a:solidFill>
                          <a:effectLst/>
                        </a:rPr>
                        <a:t>Malta</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576519"/>
                  </a:ext>
                </a:extLst>
              </a:tr>
              <a:tr h="158281">
                <a:tc>
                  <a:txBody>
                    <a:bodyPr/>
                    <a:lstStyle/>
                    <a:p>
                      <a:pPr marL="0" marR="0">
                        <a:spcBef>
                          <a:spcPts val="0"/>
                        </a:spcBef>
                        <a:spcAft>
                          <a:spcPts val="0"/>
                        </a:spcAft>
                      </a:pPr>
                      <a:r>
                        <a:rPr lang="en-ZA" sz="1000" b="1">
                          <a:solidFill>
                            <a:schemeClr val="tx1">
                              <a:lumMod val="75000"/>
                              <a:lumOff val="25000"/>
                            </a:schemeClr>
                          </a:solidFill>
                          <a:effectLst/>
                        </a:rPr>
                        <a:t>Netherlands</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207744"/>
                  </a:ext>
                </a:extLst>
              </a:tr>
              <a:tr h="158281">
                <a:tc>
                  <a:txBody>
                    <a:bodyPr/>
                    <a:lstStyle/>
                    <a:p>
                      <a:pPr marL="0" marR="0">
                        <a:spcBef>
                          <a:spcPts val="0"/>
                        </a:spcBef>
                        <a:spcAft>
                          <a:spcPts val="0"/>
                        </a:spcAft>
                      </a:pPr>
                      <a:r>
                        <a:rPr lang="en-ZA" sz="1000" b="1">
                          <a:solidFill>
                            <a:schemeClr val="tx1">
                              <a:lumMod val="75000"/>
                              <a:lumOff val="25000"/>
                            </a:schemeClr>
                          </a:solidFill>
                          <a:effectLst/>
                        </a:rPr>
                        <a:t>Norway</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7436401"/>
                  </a:ext>
                </a:extLst>
              </a:tr>
              <a:tr h="158281">
                <a:tc>
                  <a:txBody>
                    <a:bodyPr/>
                    <a:lstStyle/>
                    <a:p>
                      <a:pPr marL="0" marR="0">
                        <a:spcBef>
                          <a:spcPts val="0"/>
                        </a:spcBef>
                        <a:spcAft>
                          <a:spcPts val="0"/>
                        </a:spcAft>
                      </a:pPr>
                      <a:r>
                        <a:rPr lang="en-ZA" sz="1000" b="1">
                          <a:solidFill>
                            <a:schemeClr val="tx1">
                              <a:lumMod val="75000"/>
                              <a:lumOff val="25000"/>
                            </a:schemeClr>
                          </a:solidFill>
                          <a:effectLst/>
                        </a:rPr>
                        <a:t>Portugal</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8109951"/>
                  </a:ext>
                </a:extLst>
              </a:tr>
              <a:tr h="158281">
                <a:tc>
                  <a:txBody>
                    <a:bodyPr/>
                    <a:lstStyle/>
                    <a:p>
                      <a:pPr marL="0" marR="0">
                        <a:spcBef>
                          <a:spcPts val="0"/>
                        </a:spcBef>
                        <a:spcAft>
                          <a:spcPts val="0"/>
                        </a:spcAft>
                      </a:pPr>
                      <a:r>
                        <a:rPr lang="en-ZA" sz="1000" b="1">
                          <a:solidFill>
                            <a:schemeClr val="tx1">
                              <a:lumMod val="75000"/>
                              <a:lumOff val="25000"/>
                            </a:schemeClr>
                          </a:solidFill>
                          <a:effectLst/>
                        </a:rPr>
                        <a:t>Spain</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523085"/>
                  </a:ext>
                </a:extLst>
              </a:tr>
              <a:tr h="158281">
                <a:tc>
                  <a:txBody>
                    <a:bodyPr/>
                    <a:lstStyle/>
                    <a:p>
                      <a:pPr marL="0" marR="0">
                        <a:spcBef>
                          <a:spcPts val="0"/>
                        </a:spcBef>
                        <a:spcAft>
                          <a:spcPts val="0"/>
                        </a:spcAft>
                      </a:pPr>
                      <a:r>
                        <a:rPr lang="en-ZA" sz="1000" b="1">
                          <a:solidFill>
                            <a:schemeClr val="tx1">
                              <a:lumMod val="75000"/>
                              <a:lumOff val="25000"/>
                            </a:schemeClr>
                          </a:solidFill>
                          <a:effectLst/>
                        </a:rPr>
                        <a:t>Sweden</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lang="en-US" sz="900" b="0" u="none" strike="noStrike">
                          <a:solidFill>
                            <a:srgbClr val="000000"/>
                          </a:solidFill>
                          <a:effectLst/>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u="none" strike="noStrike">
                          <a:solidFill>
                            <a:srgbClr val="000000"/>
                          </a:solidFill>
                          <a:effectLst/>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9729242"/>
                  </a:ext>
                </a:extLst>
              </a:tr>
              <a:tr h="158281">
                <a:tc>
                  <a:txBody>
                    <a:bodyPr/>
                    <a:lstStyle/>
                    <a:p>
                      <a:pPr marL="0" marR="0">
                        <a:spcBef>
                          <a:spcPts val="0"/>
                        </a:spcBef>
                        <a:spcAft>
                          <a:spcPts val="0"/>
                        </a:spcAft>
                      </a:pPr>
                      <a:r>
                        <a:rPr lang="en-ZA" sz="1000" b="1">
                          <a:solidFill>
                            <a:schemeClr val="tx1">
                              <a:lumMod val="75000"/>
                              <a:lumOff val="25000"/>
                            </a:schemeClr>
                          </a:solidFill>
                          <a:effectLst/>
                        </a:rPr>
                        <a:t>Switzerland</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027512"/>
                  </a:ext>
                </a:extLst>
              </a:tr>
              <a:tr h="158281">
                <a:tc>
                  <a:txBody>
                    <a:bodyPr/>
                    <a:lstStyle/>
                    <a:p>
                      <a:pPr marL="0" marR="0">
                        <a:spcBef>
                          <a:spcPts val="0"/>
                        </a:spcBef>
                        <a:spcAft>
                          <a:spcPts val="0"/>
                        </a:spcAft>
                      </a:pPr>
                      <a:r>
                        <a:rPr lang="en-ZA" sz="1000" b="1">
                          <a:solidFill>
                            <a:schemeClr val="tx1">
                              <a:lumMod val="75000"/>
                              <a:lumOff val="25000"/>
                            </a:schemeClr>
                          </a:solidFill>
                          <a:effectLst/>
                        </a:rPr>
                        <a:t>United Kingdom</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8517" marR="38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1060750"/>
                  </a:ext>
                </a:extLst>
              </a:tr>
            </a:tbl>
          </a:graphicData>
        </a:graphic>
      </p:graphicFrame>
      <p:sp>
        <p:nvSpPr>
          <p:cNvPr id="4" name="TextBox 3">
            <a:extLst>
              <a:ext uri="{FF2B5EF4-FFF2-40B4-BE49-F238E27FC236}">
                <a16:creationId xmlns:a16="http://schemas.microsoft.com/office/drawing/2014/main" id="{096F1760-6496-6875-C1A9-0B474B3315D3}"/>
              </a:ext>
            </a:extLst>
          </p:cNvPr>
          <p:cNvSpPr txBox="1"/>
          <p:nvPr/>
        </p:nvSpPr>
        <p:spPr>
          <a:xfrm>
            <a:off x="853636" y="5772007"/>
            <a:ext cx="687299" cy="246221"/>
          </a:xfrm>
          <a:prstGeom prst="rect">
            <a:avLst/>
          </a:prstGeom>
          <a:noFill/>
        </p:spPr>
        <p:txBody>
          <a:bodyPr wrap="square" rtlCol="0">
            <a:spAutoFit/>
          </a:bodyPr>
          <a:lstStyle/>
          <a:p>
            <a:r>
              <a:rPr lang="en-US" sz="1000">
                <a:latin typeface="+mj-lt"/>
              </a:rPr>
              <a:t>X : Yes</a:t>
            </a:r>
          </a:p>
        </p:txBody>
      </p:sp>
      <p:sp>
        <p:nvSpPr>
          <p:cNvPr id="5" name="Rectangle 4">
            <a:extLst>
              <a:ext uri="{FF2B5EF4-FFF2-40B4-BE49-F238E27FC236}">
                <a16:creationId xmlns:a16="http://schemas.microsoft.com/office/drawing/2014/main" id="{FD1A8992-57AD-4293-9C3E-C1D3E72AC4A3}"/>
              </a:ext>
            </a:extLst>
          </p:cNvPr>
          <p:cNvSpPr/>
          <p:nvPr/>
        </p:nvSpPr>
        <p:spPr>
          <a:xfrm>
            <a:off x="853636" y="5958503"/>
            <a:ext cx="6851072" cy="24968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lnSpc>
                <a:spcPct val="107000"/>
              </a:lnSpc>
              <a:defRPr/>
            </a:pPr>
            <a:r>
              <a:rPr lang="en-US" sz="1000">
                <a:solidFill>
                  <a:prstClr val="black"/>
                </a:solidFill>
                <a:latin typeface="+mj-lt"/>
                <a:ea typeface="Calibri" panose="020F0502020204030204" pitchFamily="34" charset="0"/>
                <a:cs typeface="Times New Roman" panose="02020603050405020304" pitchFamily="18" charset="0"/>
              </a:rPr>
              <a:t>Abbreviations: AKI (Acute kidney injury), HD (hemodialysis), PD (peritoneal dialysis), TX (transplant medications)</a:t>
            </a:r>
          </a:p>
        </p:txBody>
      </p:sp>
      <p:sp>
        <p:nvSpPr>
          <p:cNvPr id="8" name="Title 7">
            <a:extLst>
              <a:ext uri="{FF2B5EF4-FFF2-40B4-BE49-F238E27FC236}">
                <a16:creationId xmlns:a16="http://schemas.microsoft.com/office/drawing/2014/main" id="{812BBC75-147A-0839-182D-1F055B36C7E9}"/>
              </a:ext>
            </a:extLst>
          </p:cNvPr>
          <p:cNvSpPr>
            <a:spLocks noGrp="1"/>
          </p:cNvSpPr>
          <p:nvPr>
            <p:ph type="title"/>
          </p:nvPr>
        </p:nvSpPr>
        <p:spPr/>
        <p:txBody>
          <a:bodyPr>
            <a:normAutofit fontScale="90000"/>
          </a:bodyPr>
          <a:lstStyle/>
          <a:p>
            <a:r>
              <a:rPr lang="en-US"/>
              <a:t>Funding for kidney replacement therapy (KRT)</a:t>
            </a:r>
          </a:p>
        </p:txBody>
      </p:sp>
      <p:sp>
        <p:nvSpPr>
          <p:cNvPr id="9" name="Date Placeholder 3">
            <a:extLst>
              <a:ext uri="{FF2B5EF4-FFF2-40B4-BE49-F238E27FC236}">
                <a16:creationId xmlns:a16="http://schemas.microsoft.com/office/drawing/2014/main" id="{83CC7348-8648-CFE5-54D1-17500C23A18D}"/>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0" name="Footer Placeholder 4">
            <a:extLst>
              <a:ext uri="{FF2B5EF4-FFF2-40B4-BE49-F238E27FC236}">
                <a16:creationId xmlns:a16="http://schemas.microsoft.com/office/drawing/2014/main" id="{15A37DF0-5C2F-6FFD-2B56-FF20F8F93B1E}"/>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F90691FE-92F6-0F55-2068-8CD2B6418434}"/>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20</a:t>
            </a:fld>
            <a:endParaRPr lang="en-US"/>
          </a:p>
        </p:txBody>
      </p:sp>
    </p:spTree>
    <p:extLst>
      <p:ext uri="{BB962C8B-B14F-4D97-AF65-F5344CB8AC3E}">
        <p14:creationId xmlns:p14="http://schemas.microsoft.com/office/powerpoint/2010/main" val="3047264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9CDD1D-7C37-EF7C-E3C5-763DA729AB07}"/>
              </a:ext>
            </a:extLst>
          </p:cNvPr>
          <p:cNvPicPr>
            <a:picLocks noChangeAspect="1"/>
          </p:cNvPicPr>
          <p:nvPr/>
        </p:nvPicPr>
        <p:blipFill>
          <a:blip r:embed="rId2"/>
          <a:stretch>
            <a:fillRect/>
          </a:stretch>
        </p:blipFill>
        <p:spPr>
          <a:xfrm>
            <a:off x="279918" y="1476301"/>
            <a:ext cx="6156433" cy="3861521"/>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014024760"/>
              </p:ext>
            </p:extLst>
          </p:nvPr>
        </p:nvGraphicFramePr>
        <p:xfrm>
          <a:off x="6601658" y="1620252"/>
          <a:ext cx="5511576" cy="3481691"/>
        </p:xfrm>
        <a:graphic>
          <a:graphicData uri="http://schemas.openxmlformats.org/drawingml/2006/table">
            <a:tbl>
              <a:tblPr firstRow="1" firstCol="1" bandRow="1">
                <a:tableStyleId>{F5AB1C69-6EDB-4FF4-983F-18BD219EF322}</a:tableStyleId>
              </a:tblPr>
              <a:tblGrid>
                <a:gridCol w="1115136">
                  <a:extLst>
                    <a:ext uri="{9D8B030D-6E8A-4147-A177-3AD203B41FA5}">
                      <a16:colId xmlns:a16="http://schemas.microsoft.com/office/drawing/2014/main" val="2493472720"/>
                    </a:ext>
                  </a:extLst>
                </a:gridCol>
                <a:gridCol w="732740">
                  <a:extLst>
                    <a:ext uri="{9D8B030D-6E8A-4147-A177-3AD203B41FA5}">
                      <a16:colId xmlns:a16="http://schemas.microsoft.com/office/drawing/2014/main" val="2602153445"/>
                    </a:ext>
                  </a:extLst>
                </a:gridCol>
                <a:gridCol w="732740">
                  <a:extLst>
                    <a:ext uri="{9D8B030D-6E8A-4147-A177-3AD203B41FA5}">
                      <a16:colId xmlns:a16="http://schemas.microsoft.com/office/drawing/2014/main" val="2818080755"/>
                    </a:ext>
                  </a:extLst>
                </a:gridCol>
                <a:gridCol w="732740">
                  <a:extLst>
                    <a:ext uri="{9D8B030D-6E8A-4147-A177-3AD203B41FA5}">
                      <a16:colId xmlns:a16="http://schemas.microsoft.com/office/drawing/2014/main" val="1905240552"/>
                    </a:ext>
                  </a:extLst>
                </a:gridCol>
                <a:gridCol w="732740">
                  <a:extLst>
                    <a:ext uri="{9D8B030D-6E8A-4147-A177-3AD203B41FA5}">
                      <a16:colId xmlns:a16="http://schemas.microsoft.com/office/drawing/2014/main" val="1841689172"/>
                    </a:ext>
                  </a:extLst>
                </a:gridCol>
                <a:gridCol w="869576">
                  <a:extLst>
                    <a:ext uri="{9D8B030D-6E8A-4147-A177-3AD203B41FA5}">
                      <a16:colId xmlns:a16="http://schemas.microsoft.com/office/drawing/2014/main" val="3441958905"/>
                    </a:ext>
                  </a:extLst>
                </a:gridCol>
                <a:gridCol w="595904">
                  <a:extLst>
                    <a:ext uri="{9D8B030D-6E8A-4147-A177-3AD203B41FA5}">
                      <a16:colId xmlns:a16="http://schemas.microsoft.com/office/drawing/2014/main" val="2200030350"/>
                    </a:ext>
                  </a:extLst>
                </a:gridCol>
              </a:tblGrid>
              <a:tr h="395707">
                <a:tc>
                  <a:txBody>
                    <a:bodyPr/>
                    <a:lstStyle/>
                    <a:p>
                      <a:pPr algn="ctr">
                        <a:lnSpc>
                          <a:spcPct val="107000"/>
                        </a:lnSpc>
                      </a:pPr>
                      <a:r>
                        <a:rPr lang="en-US" sz="900">
                          <a:solidFill>
                            <a:schemeClr val="bg1"/>
                          </a:solidFill>
                          <a:effectLst/>
                        </a:rPr>
                        <a:t>Country</a:t>
                      </a:r>
                      <a:endParaRPr lang="en-US" sz="900">
                        <a:solidFill>
                          <a:schemeClr val="bg1"/>
                        </a:solidFill>
                        <a:effectLst/>
                        <a:latin typeface="+mj-lt"/>
                      </a:endParaRPr>
                    </a:p>
                  </a:txBody>
                  <a:tcPr marL="33587" marR="3358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Nephrologists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Primary care physicians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Nurse practitioners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Specialized nurses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Multidisciplinary teams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Other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411961722"/>
                  </a:ext>
                </a:extLst>
              </a:tr>
              <a:tr h="96406">
                <a:tc>
                  <a:txBody>
                    <a:bodyPr/>
                    <a:lstStyle/>
                    <a:p>
                      <a:pPr marL="0" marR="0">
                        <a:lnSpc>
                          <a:spcPct val="107000"/>
                        </a:lnSpc>
                        <a:spcBef>
                          <a:spcPts val="0"/>
                        </a:spcBef>
                        <a:spcAft>
                          <a:spcPts val="0"/>
                        </a:spcAft>
                      </a:pPr>
                      <a:r>
                        <a:rPr lang="en-US" sz="900">
                          <a:solidFill>
                            <a:schemeClr val="tx1">
                              <a:lumMod val="75000"/>
                              <a:lumOff val="25000"/>
                            </a:schemeClr>
                          </a:solidFill>
                          <a:effectLst/>
                        </a:rPr>
                        <a:t>Andorra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2657015937"/>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Austria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4106725730"/>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Belgium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3558737699"/>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Denmark</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3488862142"/>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Finland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508910860"/>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France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2706825241"/>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Germany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3952608430"/>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Greece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3999798992"/>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Iceland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684341939"/>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Ireland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4031680140"/>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Israel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2589808835"/>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Italy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2128938488"/>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Liechtenstein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3188369150"/>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Luxembourg</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1748650706"/>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Malta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3446491088"/>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Netherlands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3175332499"/>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Norway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2792178942"/>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Portugal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3220837701"/>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Spain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3133494684"/>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Sweden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3248091889"/>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Switzerland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432557700"/>
                  </a:ext>
                </a:extLst>
              </a:tr>
              <a:tr h="96406">
                <a:tc>
                  <a:txBody>
                    <a:bodyPr/>
                    <a:lstStyle/>
                    <a:p>
                      <a:pPr marL="0" marR="0">
                        <a:lnSpc>
                          <a:spcPct val="107000"/>
                        </a:lnSpc>
                        <a:spcBef>
                          <a:spcPts val="0"/>
                        </a:spcBef>
                        <a:spcAft>
                          <a:spcPts val="0"/>
                        </a:spcAft>
                      </a:pPr>
                      <a:r>
                        <a:rPr lang="en-ZA" sz="900">
                          <a:solidFill>
                            <a:schemeClr val="tx1">
                              <a:lumMod val="75000"/>
                              <a:lumOff val="25000"/>
                            </a:schemeClr>
                          </a:solidFill>
                          <a:effectLst/>
                        </a:rPr>
                        <a:t>United Kingdom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3587" marR="33587" marT="0" marB="0" anchor="ctr"/>
                </a:tc>
                <a:extLst>
                  <a:ext uri="{0D108BD9-81ED-4DB2-BD59-A6C34878D82A}">
                    <a16:rowId xmlns:a16="http://schemas.microsoft.com/office/drawing/2014/main" val="670804583"/>
                  </a:ext>
                </a:extLst>
              </a:tr>
            </a:tbl>
          </a:graphicData>
        </a:graphic>
      </p:graphicFrame>
      <p:sp>
        <p:nvSpPr>
          <p:cNvPr id="6" name="Rectangle 5"/>
          <p:cNvSpPr/>
          <p:nvPr/>
        </p:nvSpPr>
        <p:spPr>
          <a:xfrm>
            <a:off x="279919" y="1476301"/>
            <a:ext cx="6156433" cy="386152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309072" y="1196939"/>
            <a:ext cx="4251489" cy="206763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6601658" y="5194564"/>
            <a:ext cx="687299" cy="246221"/>
          </a:xfrm>
          <a:prstGeom prst="rect">
            <a:avLst/>
          </a:prstGeom>
          <a:noFill/>
        </p:spPr>
        <p:txBody>
          <a:bodyPr wrap="square" rtlCol="0">
            <a:spAutoFit/>
          </a:bodyPr>
          <a:lstStyle/>
          <a:p>
            <a:r>
              <a:rPr lang="en-US" sz="1000">
                <a:latin typeface="+mj-lt"/>
              </a:rPr>
              <a:t>X : Yes</a:t>
            </a:r>
          </a:p>
        </p:txBody>
      </p:sp>
      <p:sp>
        <p:nvSpPr>
          <p:cNvPr id="3" name="Title 2">
            <a:extLst>
              <a:ext uri="{FF2B5EF4-FFF2-40B4-BE49-F238E27FC236}">
                <a16:creationId xmlns:a16="http://schemas.microsoft.com/office/drawing/2014/main" id="{D62DC802-3925-E3F2-C3C0-749E8905D0F8}"/>
              </a:ext>
            </a:extLst>
          </p:cNvPr>
          <p:cNvSpPr>
            <a:spLocks noGrp="1"/>
          </p:cNvSpPr>
          <p:nvPr>
            <p:ph type="title"/>
          </p:nvPr>
        </p:nvSpPr>
        <p:spPr>
          <a:xfrm>
            <a:off x="771524" y="357725"/>
            <a:ext cx="9291846" cy="650875"/>
          </a:xfrm>
        </p:spPr>
        <p:txBody>
          <a:bodyPr>
            <a:normAutofit fontScale="90000"/>
          </a:bodyPr>
          <a:lstStyle/>
          <a:p>
            <a:r>
              <a:rPr lang="en-US" dirty="0"/>
              <a:t>Providers primarily responsible for kidney failure care</a:t>
            </a:r>
          </a:p>
        </p:txBody>
      </p:sp>
      <p:sp>
        <p:nvSpPr>
          <p:cNvPr id="4" name="Date Placeholder 3">
            <a:extLst>
              <a:ext uri="{FF2B5EF4-FFF2-40B4-BE49-F238E27FC236}">
                <a16:creationId xmlns:a16="http://schemas.microsoft.com/office/drawing/2014/main" id="{BED67FD4-6D7D-0206-27D1-B10BFA22613C}"/>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0" name="Footer Placeholder 4">
            <a:extLst>
              <a:ext uri="{FF2B5EF4-FFF2-40B4-BE49-F238E27FC236}">
                <a16:creationId xmlns:a16="http://schemas.microsoft.com/office/drawing/2014/main" id="{1EEB078E-DF69-2375-FE1E-95FE3A613714}"/>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6A91EC39-2FB0-7115-2449-5D88BAC7F6D4}"/>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21</a:t>
            </a:fld>
            <a:endParaRPr lang="en-US"/>
          </a:p>
        </p:txBody>
      </p:sp>
    </p:spTree>
    <p:extLst>
      <p:ext uri="{BB962C8B-B14F-4D97-AF65-F5344CB8AC3E}">
        <p14:creationId xmlns:p14="http://schemas.microsoft.com/office/powerpoint/2010/main" val="1889339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71322526"/>
              </p:ext>
            </p:extLst>
          </p:nvPr>
        </p:nvGraphicFramePr>
        <p:xfrm>
          <a:off x="2090228" y="1485759"/>
          <a:ext cx="8107961" cy="3519753"/>
        </p:xfrm>
        <a:graphic>
          <a:graphicData uri="http://schemas.openxmlformats.org/drawingml/2006/table">
            <a:tbl>
              <a:tblPr firstRow="1" firstCol="1" bandRow="1">
                <a:tableStyleId>{5C22544A-7EE6-4342-B048-85BDC9FD1C3A}</a:tableStyleId>
              </a:tblPr>
              <a:tblGrid>
                <a:gridCol w="973220">
                  <a:extLst>
                    <a:ext uri="{9D8B030D-6E8A-4147-A177-3AD203B41FA5}">
                      <a16:colId xmlns:a16="http://schemas.microsoft.com/office/drawing/2014/main" val="4236949877"/>
                    </a:ext>
                  </a:extLst>
                </a:gridCol>
                <a:gridCol w="792749">
                  <a:extLst>
                    <a:ext uri="{9D8B030D-6E8A-4147-A177-3AD203B41FA5}">
                      <a16:colId xmlns:a16="http://schemas.microsoft.com/office/drawing/2014/main" val="1456555399"/>
                    </a:ext>
                  </a:extLst>
                </a:gridCol>
                <a:gridCol w="792749">
                  <a:extLst>
                    <a:ext uri="{9D8B030D-6E8A-4147-A177-3AD203B41FA5}">
                      <a16:colId xmlns:a16="http://schemas.microsoft.com/office/drawing/2014/main" val="863926685"/>
                    </a:ext>
                  </a:extLst>
                </a:gridCol>
                <a:gridCol w="792749">
                  <a:extLst>
                    <a:ext uri="{9D8B030D-6E8A-4147-A177-3AD203B41FA5}">
                      <a16:colId xmlns:a16="http://schemas.microsoft.com/office/drawing/2014/main" val="616876850"/>
                    </a:ext>
                  </a:extLst>
                </a:gridCol>
                <a:gridCol w="792749">
                  <a:extLst>
                    <a:ext uri="{9D8B030D-6E8A-4147-A177-3AD203B41FA5}">
                      <a16:colId xmlns:a16="http://schemas.microsoft.com/office/drawing/2014/main" val="394526288"/>
                    </a:ext>
                  </a:extLst>
                </a:gridCol>
                <a:gridCol w="792749">
                  <a:extLst>
                    <a:ext uri="{9D8B030D-6E8A-4147-A177-3AD203B41FA5}">
                      <a16:colId xmlns:a16="http://schemas.microsoft.com/office/drawing/2014/main" val="1953805049"/>
                    </a:ext>
                  </a:extLst>
                </a:gridCol>
                <a:gridCol w="792749">
                  <a:extLst>
                    <a:ext uri="{9D8B030D-6E8A-4147-A177-3AD203B41FA5}">
                      <a16:colId xmlns:a16="http://schemas.microsoft.com/office/drawing/2014/main" val="1654105105"/>
                    </a:ext>
                  </a:extLst>
                </a:gridCol>
                <a:gridCol w="792749">
                  <a:extLst>
                    <a:ext uri="{9D8B030D-6E8A-4147-A177-3AD203B41FA5}">
                      <a16:colId xmlns:a16="http://schemas.microsoft.com/office/drawing/2014/main" val="1588486826"/>
                    </a:ext>
                  </a:extLst>
                </a:gridCol>
                <a:gridCol w="792749">
                  <a:extLst>
                    <a:ext uri="{9D8B030D-6E8A-4147-A177-3AD203B41FA5}">
                      <a16:colId xmlns:a16="http://schemas.microsoft.com/office/drawing/2014/main" val="3604228191"/>
                    </a:ext>
                  </a:extLst>
                </a:gridCol>
                <a:gridCol w="792749">
                  <a:extLst>
                    <a:ext uri="{9D8B030D-6E8A-4147-A177-3AD203B41FA5}">
                      <a16:colId xmlns:a16="http://schemas.microsoft.com/office/drawing/2014/main" val="378888626"/>
                    </a:ext>
                  </a:extLst>
                </a:gridCol>
              </a:tblGrid>
              <a:tr h="27922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900">
                        <a:solidFill>
                          <a:schemeClr val="bg1"/>
                        </a:solidFill>
                        <a:effectLst/>
                        <a:latin typeface="+mj-l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a:solidFill>
                            <a:schemeClr val="bg1"/>
                          </a:solidFill>
                          <a:effectLst/>
                          <a:latin typeface="+mj-lt"/>
                        </a:rPr>
                        <a:t>Country</a:t>
                      </a:r>
                    </a:p>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fontAlgn="b"/>
                      <a:r>
                        <a:rPr lang="en-US" sz="900" b="1" i="0" u="none" strike="noStrike" dirty="0">
                          <a:solidFill>
                            <a:srgbClr val="000000"/>
                          </a:solidFill>
                          <a:effectLst/>
                          <a:latin typeface="+mj-lt"/>
                        </a:rPr>
                        <a:t>Nephrologists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Pediatric nephrologists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Transplant surgeons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Surgeons (HD access)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Surgeons (PD access)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Dietitians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Laboratory technicians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Radiologists (ultrasound)</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Vascular access coordinators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258130140"/>
                  </a:ext>
                </a:extLst>
              </a:tr>
              <a:tr h="92611">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ea typeface="Calibri" panose="020F0502020204030204" pitchFamily="34" charset="0"/>
                          <a:cs typeface="Arial" panose="020B0604020202020204" pitchFamily="34" charset="0"/>
                        </a:rPr>
                        <a:t>Andorra</a:t>
                      </a: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898454818"/>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Austria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316920934"/>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Belgium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659578686"/>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Denmark</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141488766"/>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Finland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124567633"/>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France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599292493"/>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Germany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84289105"/>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Greece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4173201037"/>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Iceland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849642852"/>
                  </a:ext>
                </a:extLst>
              </a:tr>
              <a:tr h="0">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Ireland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726714012"/>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Israel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520863404"/>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Italy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168462387"/>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Liechtenstein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685604328"/>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Luxembourg</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588522989"/>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Malta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730826438"/>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Netherlands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949012546"/>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Norway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67269504"/>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Portugal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911521107"/>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Spain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4197078586"/>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Sweden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705253083"/>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Switzerland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709410458"/>
                  </a:ext>
                </a:extLst>
              </a:tr>
              <a:tr h="92611">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mj-lt"/>
                        </a:rPr>
                        <a:t>United Kingdom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94727826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60767810"/>
              </p:ext>
            </p:extLst>
          </p:nvPr>
        </p:nvGraphicFramePr>
        <p:xfrm>
          <a:off x="5653437" y="5088583"/>
          <a:ext cx="981544" cy="548640"/>
        </p:xfrm>
        <a:graphic>
          <a:graphicData uri="http://schemas.openxmlformats.org/drawingml/2006/table">
            <a:tbl>
              <a:tblPr firstRow="1" bandRow="1">
                <a:tableStyleId>{5C22544A-7EE6-4342-B048-85BDC9FD1C3A}</a:tableStyleId>
              </a:tblPr>
              <a:tblGrid>
                <a:gridCol w="981544">
                  <a:extLst>
                    <a:ext uri="{9D8B030D-6E8A-4147-A177-3AD203B41FA5}">
                      <a16:colId xmlns:a16="http://schemas.microsoft.com/office/drawing/2014/main" val="643004065"/>
                    </a:ext>
                  </a:extLst>
                </a:gridCol>
              </a:tblGrid>
              <a:tr h="204710">
                <a:tc>
                  <a:txBody>
                    <a:bodyPr/>
                    <a:lstStyle/>
                    <a:p>
                      <a:r>
                        <a:rPr lang="en-US" sz="1200" b="0">
                          <a:solidFill>
                            <a:schemeClr val="tx1"/>
                          </a:solidFill>
                          <a:latin typeface="+mj-lt"/>
                        </a:rPr>
                        <a:t>No shortage</a:t>
                      </a:r>
                    </a:p>
                  </a:txBody>
                  <a:tcPr>
                    <a:solidFill>
                      <a:srgbClr val="C5E0B4"/>
                    </a:solidFill>
                  </a:tcPr>
                </a:tc>
                <a:extLst>
                  <a:ext uri="{0D108BD9-81ED-4DB2-BD59-A6C34878D82A}">
                    <a16:rowId xmlns:a16="http://schemas.microsoft.com/office/drawing/2014/main" val="2312230737"/>
                  </a:ext>
                </a:extLst>
              </a:tr>
              <a:tr h="204710">
                <a:tc>
                  <a:txBody>
                    <a:bodyPr/>
                    <a:lstStyle/>
                    <a:p>
                      <a:r>
                        <a:rPr lang="en-US" sz="1200">
                          <a:latin typeface="+mj-lt"/>
                        </a:rPr>
                        <a:t>Shortage</a:t>
                      </a:r>
                    </a:p>
                  </a:txBody>
                  <a:tcPr>
                    <a:solidFill>
                      <a:srgbClr val="FF8585"/>
                    </a:solidFill>
                  </a:tcPr>
                </a:tc>
                <a:extLst>
                  <a:ext uri="{0D108BD9-81ED-4DB2-BD59-A6C34878D82A}">
                    <a16:rowId xmlns:a16="http://schemas.microsoft.com/office/drawing/2014/main" val="2283552801"/>
                  </a:ext>
                </a:extLst>
              </a:tr>
            </a:tbl>
          </a:graphicData>
        </a:graphic>
      </p:graphicFrame>
      <p:sp>
        <p:nvSpPr>
          <p:cNvPr id="6" name="Rectangle 5"/>
          <p:cNvSpPr/>
          <p:nvPr/>
        </p:nvSpPr>
        <p:spPr>
          <a:xfrm>
            <a:off x="5653437" y="5088583"/>
            <a:ext cx="981544" cy="54864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D92D890D-91E0-0B6E-84CF-217CF9850A80}"/>
              </a:ext>
            </a:extLst>
          </p:cNvPr>
          <p:cNvSpPr>
            <a:spLocks noGrp="1"/>
          </p:cNvSpPr>
          <p:nvPr>
            <p:ph type="title"/>
          </p:nvPr>
        </p:nvSpPr>
        <p:spPr/>
        <p:txBody>
          <a:bodyPr>
            <a:normAutofit/>
          </a:bodyPr>
          <a:lstStyle/>
          <a:p>
            <a:r>
              <a:rPr lang="en-US" dirty="0"/>
              <a:t>Shortage of kidney failure care providers</a:t>
            </a:r>
          </a:p>
        </p:txBody>
      </p:sp>
      <p:sp>
        <p:nvSpPr>
          <p:cNvPr id="8" name="Date Placeholder 3">
            <a:extLst>
              <a:ext uri="{FF2B5EF4-FFF2-40B4-BE49-F238E27FC236}">
                <a16:creationId xmlns:a16="http://schemas.microsoft.com/office/drawing/2014/main" id="{ABEA63F7-B780-DDB0-D9E4-40B0EB672A74}"/>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9" name="Footer Placeholder 4">
            <a:extLst>
              <a:ext uri="{FF2B5EF4-FFF2-40B4-BE49-F238E27FC236}">
                <a16:creationId xmlns:a16="http://schemas.microsoft.com/office/drawing/2014/main" id="{CCCCDB46-6785-FE54-F6F2-AF9D91BA7FD9}"/>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0" name="Slide Number Placeholder 5">
            <a:extLst>
              <a:ext uri="{FF2B5EF4-FFF2-40B4-BE49-F238E27FC236}">
                <a16:creationId xmlns:a16="http://schemas.microsoft.com/office/drawing/2014/main" id="{E0598AD9-53B4-F9B9-0E5B-AFE9848E4537}"/>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22</a:t>
            </a:fld>
            <a:endParaRPr lang="en-US"/>
          </a:p>
        </p:txBody>
      </p:sp>
    </p:spTree>
    <p:extLst>
      <p:ext uri="{BB962C8B-B14F-4D97-AF65-F5344CB8AC3E}">
        <p14:creationId xmlns:p14="http://schemas.microsoft.com/office/powerpoint/2010/main" val="3680642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28382457"/>
              </p:ext>
            </p:extLst>
          </p:nvPr>
        </p:nvGraphicFramePr>
        <p:xfrm>
          <a:off x="2090228" y="1433700"/>
          <a:ext cx="8107961" cy="3556075"/>
        </p:xfrm>
        <a:graphic>
          <a:graphicData uri="http://schemas.openxmlformats.org/drawingml/2006/table">
            <a:tbl>
              <a:tblPr firstRow="1" firstCol="1" bandRow="1">
                <a:tableStyleId>{5C22544A-7EE6-4342-B048-85BDC9FD1C3A}</a:tableStyleId>
              </a:tblPr>
              <a:tblGrid>
                <a:gridCol w="973220">
                  <a:extLst>
                    <a:ext uri="{9D8B030D-6E8A-4147-A177-3AD203B41FA5}">
                      <a16:colId xmlns:a16="http://schemas.microsoft.com/office/drawing/2014/main" val="4236949877"/>
                    </a:ext>
                  </a:extLst>
                </a:gridCol>
                <a:gridCol w="792749">
                  <a:extLst>
                    <a:ext uri="{9D8B030D-6E8A-4147-A177-3AD203B41FA5}">
                      <a16:colId xmlns:a16="http://schemas.microsoft.com/office/drawing/2014/main" val="1456555399"/>
                    </a:ext>
                  </a:extLst>
                </a:gridCol>
                <a:gridCol w="792749">
                  <a:extLst>
                    <a:ext uri="{9D8B030D-6E8A-4147-A177-3AD203B41FA5}">
                      <a16:colId xmlns:a16="http://schemas.microsoft.com/office/drawing/2014/main" val="863926685"/>
                    </a:ext>
                  </a:extLst>
                </a:gridCol>
                <a:gridCol w="792749">
                  <a:extLst>
                    <a:ext uri="{9D8B030D-6E8A-4147-A177-3AD203B41FA5}">
                      <a16:colId xmlns:a16="http://schemas.microsoft.com/office/drawing/2014/main" val="616876850"/>
                    </a:ext>
                  </a:extLst>
                </a:gridCol>
                <a:gridCol w="792749">
                  <a:extLst>
                    <a:ext uri="{9D8B030D-6E8A-4147-A177-3AD203B41FA5}">
                      <a16:colId xmlns:a16="http://schemas.microsoft.com/office/drawing/2014/main" val="394526288"/>
                    </a:ext>
                  </a:extLst>
                </a:gridCol>
                <a:gridCol w="792749">
                  <a:extLst>
                    <a:ext uri="{9D8B030D-6E8A-4147-A177-3AD203B41FA5}">
                      <a16:colId xmlns:a16="http://schemas.microsoft.com/office/drawing/2014/main" val="1953805049"/>
                    </a:ext>
                  </a:extLst>
                </a:gridCol>
                <a:gridCol w="792749">
                  <a:extLst>
                    <a:ext uri="{9D8B030D-6E8A-4147-A177-3AD203B41FA5}">
                      <a16:colId xmlns:a16="http://schemas.microsoft.com/office/drawing/2014/main" val="1654105105"/>
                    </a:ext>
                  </a:extLst>
                </a:gridCol>
                <a:gridCol w="792749">
                  <a:extLst>
                    <a:ext uri="{9D8B030D-6E8A-4147-A177-3AD203B41FA5}">
                      <a16:colId xmlns:a16="http://schemas.microsoft.com/office/drawing/2014/main" val="1588486826"/>
                    </a:ext>
                  </a:extLst>
                </a:gridCol>
                <a:gridCol w="792749">
                  <a:extLst>
                    <a:ext uri="{9D8B030D-6E8A-4147-A177-3AD203B41FA5}">
                      <a16:colId xmlns:a16="http://schemas.microsoft.com/office/drawing/2014/main" val="3604228191"/>
                    </a:ext>
                  </a:extLst>
                </a:gridCol>
                <a:gridCol w="792749">
                  <a:extLst>
                    <a:ext uri="{9D8B030D-6E8A-4147-A177-3AD203B41FA5}">
                      <a16:colId xmlns:a16="http://schemas.microsoft.com/office/drawing/2014/main" val="378888626"/>
                    </a:ext>
                  </a:extLst>
                </a:gridCol>
              </a:tblGrid>
              <a:tr h="32165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900">
                        <a:solidFill>
                          <a:schemeClr val="bg1"/>
                        </a:solidFill>
                        <a:effectLst/>
                        <a:latin typeface="+mj-l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a:solidFill>
                            <a:schemeClr val="bg1"/>
                          </a:solidFill>
                          <a:effectLst/>
                          <a:latin typeface="+mj-lt"/>
                        </a:rPr>
                        <a:t>Country</a:t>
                      </a:r>
                    </a:p>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fontAlgn="b"/>
                      <a:r>
                        <a:rPr lang="en-US" sz="900" b="1" i="0" u="none" strike="noStrike">
                          <a:solidFill>
                            <a:srgbClr val="000000"/>
                          </a:solidFill>
                          <a:effectLst/>
                          <a:latin typeface="+mj-lt"/>
                        </a:rPr>
                        <a:t>Counsellors/ psychologists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Transplant coordinators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Dialysis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Renal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Dialysis technicians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Social workers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Palliative care physicians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Kidney supportive care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No shortage</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258130140"/>
                  </a:ext>
                </a:extLst>
              </a:tr>
              <a:tr h="92611">
                <a:tc>
                  <a:txBody>
                    <a:bodyPr/>
                    <a:lstStyle/>
                    <a:p>
                      <a:pPr marL="0" marR="0">
                        <a:lnSpc>
                          <a:spcPct val="107000"/>
                        </a:lnSpc>
                        <a:spcBef>
                          <a:spcPts val="0"/>
                        </a:spcBef>
                        <a:spcAft>
                          <a:spcPts val="0"/>
                        </a:spcAft>
                      </a:pPr>
                      <a:r>
                        <a:rPr lang="en-US" sz="900">
                          <a:solidFill>
                            <a:schemeClr val="tx1">
                              <a:lumMod val="75000"/>
                              <a:lumOff val="25000"/>
                            </a:schemeClr>
                          </a:solidFill>
                          <a:effectLst/>
                          <a:latin typeface="+mj-lt"/>
                          <a:ea typeface="Calibri" panose="020F0502020204030204" pitchFamily="34" charset="0"/>
                          <a:cs typeface="Arial" panose="020B0604020202020204" pitchFamily="34" charset="0"/>
                        </a:rPr>
                        <a:t>Andorra</a:t>
                      </a: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898454818"/>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Austria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316920934"/>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Belgium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659578686"/>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Denmark</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141488766"/>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Finland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124567633"/>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France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599292493"/>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Germany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84289105"/>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Greece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4173201037"/>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Iceland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849642852"/>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Ireland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726714012"/>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Israel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520863404"/>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Italy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168462387"/>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Liechtenstein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685604328"/>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Luxembourg</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588522989"/>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Malta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730826438"/>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Netherlands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949012546"/>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Norway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67269504"/>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Portugal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911521107"/>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Spain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4197078586"/>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Sweden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705253083"/>
                  </a:ext>
                </a:extLst>
              </a:tr>
              <a:tr h="92611">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Switzerland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709410458"/>
                  </a:ext>
                </a:extLst>
              </a:tr>
              <a:tr h="92611">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mj-lt"/>
                        </a:rPr>
                        <a:t>United Kingdom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52" marR="3155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94727826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57876815"/>
              </p:ext>
            </p:extLst>
          </p:nvPr>
        </p:nvGraphicFramePr>
        <p:xfrm>
          <a:off x="5653437" y="5088583"/>
          <a:ext cx="981544" cy="548640"/>
        </p:xfrm>
        <a:graphic>
          <a:graphicData uri="http://schemas.openxmlformats.org/drawingml/2006/table">
            <a:tbl>
              <a:tblPr firstRow="1" bandRow="1">
                <a:tableStyleId>{5C22544A-7EE6-4342-B048-85BDC9FD1C3A}</a:tableStyleId>
              </a:tblPr>
              <a:tblGrid>
                <a:gridCol w="981544">
                  <a:extLst>
                    <a:ext uri="{9D8B030D-6E8A-4147-A177-3AD203B41FA5}">
                      <a16:colId xmlns:a16="http://schemas.microsoft.com/office/drawing/2014/main" val="643004065"/>
                    </a:ext>
                  </a:extLst>
                </a:gridCol>
              </a:tblGrid>
              <a:tr h="204710">
                <a:tc>
                  <a:txBody>
                    <a:bodyPr/>
                    <a:lstStyle/>
                    <a:p>
                      <a:r>
                        <a:rPr lang="en-US" sz="1200" b="0">
                          <a:solidFill>
                            <a:schemeClr val="tx1"/>
                          </a:solidFill>
                          <a:latin typeface="+mj-lt"/>
                        </a:rPr>
                        <a:t>No shortage</a:t>
                      </a:r>
                    </a:p>
                  </a:txBody>
                  <a:tcPr>
                    <a:solidFill>
                      <a:srgbClr val="C5E0B4"/>
                    </a:solidFill>
                  </a:tcPr>
                </a:tc>
                <a:extLst>
                  <a:ext uri="{0D108BD9-81ED-4DB2-BD59-A6C34878D82A}">
                    <a16:rowId xmlns:a16="http://schemas.microsoft.com/office/drawing/2014/main" val="2312230737"/>
                  </a:ext>
                </a:extLst>
              </a:tr>
              <a:tr h="204710">
                <a:tc>
                  <a:txBody>
                    <a:bodyPr/>
                    <a:lstStyle/>
                    <a:p>
                      <a:r>
                        <a:rPr lang="en-US" sz="1200">
                          <a:latin typeface="+mj-lt"/>
                        </a:rPr>
                        <a:t>Shortage</a:t>
                      </a:r>
                    </a:p>
                  </a:txBody>
                  <a:tcPr>
                    <a:solidFill>
                      <a:srgbClr val="FF8585"/>
                    </a:solidFill>
                  </a:tcPr>
                </a:tc>
                <a:extLst>
                  <a:ext uri="{0D108BD9-81ED-4DB2-BD59-A6C34878D82A}">
                    <a16:rowId xmlns:a16="http://schemas.microsoft.com/office/drawing/2014/main" val="2283552801"/>
                  </a:ext>
                </a:extLst>
              </a:tr>
            </a:tbl>
          </a:graphicData>
        </a:graphic>
      </p:graphicFrame>
      <p:sp>
        <p:nvSpPr>
          <p:cNvPr id="6" name="Rectangle 5"/>
          <p:cNvSpPr/>
          <p:nvPr/>
        </p:nvSpPr>
        <p:spPr>
          <a:xfrm>
            <a:off x="5653437" y="5088583"/>
            <a:ext cx="981544" cy="54864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E602E01-C3BE-FC7C-BAC6-685814DAAC4F}"/>
              </a:ext>
            </a:extLst>
          </p:cNvPr>
          <p:cNvSpPr>
            <a:spLocks noGrp="1"/>
          </p:cNvSpPr>
          <p:nvPr>
            <p:ph type="title"/>
          </p:nvPr>
        </p:nvSpPr>
        <p:spPr/>
        <p:txBody>
          <a:bodyPr>
            <a:normAutofit/>
          </a:bodyPr>
          <a:lstStyle/>
          <a:p>
            <a:r>
              <a:rPr lang="en-US" dirty="0"/>
              <a:t>Shortage of kidney failure care providers</a:t>
            </a:r>
          </a:p>
        </p:txBody>
      </p:sp>
      <p:sp>
        <p:nvSpPr>
          <p:cNvPr id="3" name="Date Placeholder 3">
            <a:extLst>
              <a:ext uri="{FF2B5EF4-FFF2-40B4-BE49-F238E27FC236}">
                <a16:creationId xmlns:a16="http://schemas.microsoft.com/office/drawing/2014/main" id="{A2CB2683-EA9E-AD6C-1958-B15C5C109064}"/>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7" name="Footer Placeholder 4">
            <a:extLst>
              <a:ext uri="{FF2B5EF4-FFF2-40B4-BE49-F238E27FC236}">
                <a16:creationId xmlns:a16="http://schemas.microsoft.com/office/drawing/2014/main" id="{93E1C4CA-B3CA-1AD2-F373-E5C18881F66A}"/>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CA021F18-E135-9355-F6C2-969B2AFC9F09}"/>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23</a:t>
            </a:fld>
            <a:endParaRPr lang="en-US"/>
          </a:p>
        </p:txBody>
      </p:sp>
    </p:spTree>
    <p:extLst>
      <p:ext uri="{BB962C8B-B14F-4D97-AF65-F5344CB8AC3E}">
        <p14:creationId xmlns:p14="http://schemas.microsoft.com/office/powerpoint/2010/main" val="3080129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4BF4E118-DB7F-0625-6D3F-92748F2943CD}"/>
              </a:ext>
            </a:extLst>
          </p:cNvPr>
          <p:cNvPicPr>
            <a:picLocks noChangeAspect="1"/>
          </p:cNvPicPr>
          <p:nvPr/>
        </p:nvPicPr>
        <p:blipFill>
          <a:blip r:embed="rId2"/>
          <a:stretch>
            <a:fillRect/>
          </a:stretch>
        </p:blipFill>
        <p:spPr>
          <a:xfrm>
            <a:off x="2029172" y="1865572"/>
            <a:ext cx="3534289" cy="3386343"/>
          </a:xfrm>
          <a:prstGeom prst="rect">
            <a:avLst/>
          </a:prstGeom>
        </p:spPr>
      </p:pic>
      <p:sp>
        <p:nvSpPr>
          <p:cNvPr id="7" name="Rectangle 6"/>
          <p:cNvSpPr/>
          <p:nvPr/>
        </p:nvSpPr>
        <p:spPr>
          <a:xfrm>
            <a:off x="3095092" y="1436808"/>
            <a:ext cx="1369432" cy="338554"/>
          </a:xfrm>
          <a:prstGeom prst="rect">
            <a:avLst/>
          </a:prstGeom>
        </p:spPr>
        <p:txBody>
          <a:bodyPr wrap="square">
            <a:spAutoFit/>
          </a:bodyPr>
          <a:lstStyle/>
          <a:p>
            <a:pPr lvl="0"/>
            <a:r>
              <a:rPr lang="en-US" sz="1600">
                <a:solidFill>
                  <a:prstClr val="black"/>
                </a:solidFill>
                <a:latin typeface="+mj-lt"/>
              </a:rPr>
              <a:t>Nephrologists</a:t>
            </a:r>
          </a:p>
        </p:txBody>
      </p:sp>
      <p:graphicFrame>
        <p:nvGraphicFramePr>
          <p:cNvPr id="20" name="Table 19"/>
          <p:cNvGraphicFramePr>
            <a:graphicFrameLocks noGrp="1"/>
          </p:cNvGraphicFramePr>
          <p:nvPr>
            <p:extLst>
              <p:ext uri="{D42A27DB-BD31-4B8C-83A1-F6EECF244321}">
                <p14:modId xmlns:p14="http://schemas.microsoft.com/office/powerpoint/2010/main" val="4185387369"/>
              </p:ext>
            </p:extLst>
          </p:nvPr>
        </p:nvGraphicFramePr>
        <p:xfrm>
          <a:off x="7875687" y="1794649"/>
          <a:ext cx="2751222" cy="3556075"/>
        </p:xfrm>
        <a:graphic>
          <a:graphicData uri="http://schemas.openxmlformats.org/drawingml/2006/table">
            <a:tbl>
              <a:tblPr firstRow="1" firstCol="1" bandRow="1">
                <a:tableStyleId>{F5AB1C69-6EDB-4FF4-983F-18BD219EF322}</a:tableStyleId>
              </a:tblPr>
              <a:tblGrid>
                <a:gridCol w="1062150">
                  <a:extLst>
                    <a:ext uri="{9D8B030D-6E8A-4147-A177-3AD203B41FA5}">
                      <a16:colId xmlns:a16="http://schemas.microsoft.com/office/drawing/2014/main" val="413915908"/>
                    </a:ext>
                  </a:extLst>
                </a:gridCol>
                <a:gridCol w="844536">
                  <a:extLst>
                    <a:ext uri="{9D8B030D-6E8A-4147-A177-3AD203B41FA5}">
                      <a16:colId xmlns:a16="http://schemas.microsoft.com/office/drawing/2014/main" val="2149298982"/>
                    </a:ext>
                  </a:extLst>
                </a:gridCol>
                <a:gridCol w="844536">
                  <a:extLst>
                    <a:ext uri="{9D8B030D-6E8A-4147-A177-3AD203B41FA5}">
                      <a16:colId xmlns:a16="http://schemas.microsoft.com/office/drawing/2014/main" val="731170066"/>
                    </a:ext>
                  </a:extLst>
                </a:gridCol>
              </a:tblGrid>
              <a:tr h="39886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900">
                        <a:solidFill>
                          <a:schemeClr val="bg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a:solidFill>
                            <a:schemeClr val="bg1"/>
                          </a:solidFill>
                          <a:effectLst/>
                        </a:rPr>
                        <a:t>Country</a:t>
                      </a:r>
                    </a:p>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Nephrologists</a:t>
                      </a:r>
                    </a:p>
                    <a:p>
                      <a:pPr marL="0" marR="0" algn="ctr">
                        <a:lnSpc>
                          <a:spcPct val="107000"/>
                        </a:lnSpc>
                        <a:spcBef>
                          <a:spcPts val="0"/>
                        </a:spcBef>
                        <a:spcAft>
                          <a:spcPts val="0"/>
                        </a:spcAft>
                      </a:pPr>
                      <a:r>
                        <a:rPr lang="en-US" sz="900">
                          <a:solidFill>
                            <a:schemeClr val="tx1">
                              <a:lumMod val="75000"/>
                              <a:lumOff val="25000"/>
                            </a:schemeClr>
                          </a:solidFill>
                          <a:effectLst/>
                        </a:rPr>
                        <a:t>PMP</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Nephrology trainees</a:t>
                      </a:r>
                    </a:p>
                    <a:p>
                      <a:pPr marL="0" marR="0" algn="ctr">
                        <a:lnSpc>
                          <a:spcPct val="107000"/>
                        </a:lnSpc>
                        <a:spcBef>
                          <a:spcPts val="0"/>
                        </a:spcBef>
                        <a:spcAft>
                          <a:spcPts val="0"/>
                        </a:spcAft>
                      </a:pPr>
                      <a:r>
                        <a:rPr lang="en-US" sz="900">
                          <a:solidFill>
                            <a:schemeClr val="tx1">
                              <a:lumMod val="75000"/>
                              <a:lumOff val="25000"/>
                            </a:schemeClr>
                          </a:solidFill>
                          <a:effectLst/>
                        </a:rPr>
                        <a:t>PMP</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extLst>
                  <a:ext uri="{0D108BD9-81ED-4DB2-BD59-A6C34878D82A}">
                    <a16:rowId xmlns:a16="http://schemas.microsoft.com/office/drawing/2014/main" val="3806329203"/>
                  </a:ext>
                </a:extLst>
              </a:tr>
              <a:tr h="114640">
                <a:tc>
                  <a:txBody>
                    <a:bodyPr/>
                    <a:lstStyle/>
                    <a:p>
                      <a:pPr marL="0" marR="0">
                        <a:lnSpc>
                          <a:spcPct val="107000"/>
                        </a:lnSpc>
                        <a:spcBef>
                          <a:spcPts val="0"/>
                        </a:spcBef>
                        <a:spcAft>
                          <a:spcPts val="0"/>
                        </a:spcAft>
                      </a:pPr>
                      <a:r>
                        <a:rPr lang="en-US" sz="900">
                          <a:solidFill>
                            <a:schemeClr val="tx1">
                              <a:lumMod val="75000"/>
                              <a:lumOff val="25000"/>
                            </a:schemeClr>
                          </a:solidFill>
                          <a:effectLst/>
                        </a:rPr>
                        <a:t>Andorra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0.00</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0.00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884712228"/>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Austria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33.66</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5.61</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555909460"/>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Belgium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21.10</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4.22</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925033570"/>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Denmark</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25.33</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4.05</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602854441"/>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Finland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19.64</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8.93</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891818343"/>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France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17.57</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5.86</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356348236"/>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Germany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27.01</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0.59</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896377643"/>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Greece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36.07</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9.49</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343334332"/>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Iceland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30.76</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0.00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328506794"/>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Ireland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11.75</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9.48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402276248"/>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Israel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24.68</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3.93</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839928098"/>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Italy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49.10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11351626"/>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Liechtenstein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100.73</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0.00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139523406"/>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Luxembourg</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12.30</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6.15</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81816730"/>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Malta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17.23</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596358413"/>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Netherlands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15.17</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2.30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625590331"/>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Norway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27.37</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9.00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425144015"/>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Portugal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34.17</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14.65</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137276024"/>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Spain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53.01</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10.60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128462086"/>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Sweden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23.85</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6.68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94983160"/>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Switzerland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41.13</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5.88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818436817"/>
                  </a:ext>
                </a:extLst>
              </a:tr>
              <a:tr h="114640">
                <a:tc>
                  <a:txBody>
                    <a:bodyPr/>
                    <a:lstStyle/>
                    <a:p>
                      <a:pPr marL="0" marR="0">
                        <a:lnSpc>
                          <a:spcPct val="107000"/>
                        </a:lnSpc>
                        <a:spcBef>
                          <a:spcPts val="0"/>
                        </a:spcBef>
                        <a:spcAft>
                          <a:spcPts val="0"/>
                        </a:spcAft>
                      </a:pPr>
                      <a:r>
                        <a:rPr lang="en-ZA" sz="900">
                          <a:solidFill>
                            <a:schemeClr val="tx1">
                              <a:lumMod val="75000"/>
                              <a:lumOff val="25000"/>
                            </a:schemeClr>
                          </a:solidFill>
                          <a:effectLst/>
                        </a:rPr>
                        <a:t>United Kingdom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175" marR="32175" marT="0" marB="0" anchor="ctr"/>
                </a:tc>
                <a:tc>
                  <a:txBody>
                    <a:bodyPr/>
                    <a:lstStyle/>
                    <a:p>
                      <a:pPr algn="ctr" fontAlgn="b"/>
                      <a:r>
                        <a:rPr lang="en-CA" sz="900" b="0" u="none" strike="noStrike">
                          <a:solidFill>
                            <a:srgbClr val="000000"/>
                          </a:solidFill>
                          <a:effectLst/>
                        </a:rPr>
                        <a:t>12.13</a:t>
                      </a:r>
                      <a:endParaRPr lang="en-CA" sz="900" b="0" i="0" u="none" strike="noStrike">
                        <a:solidFill>
                          <a:srgbClr val="000000"/>
                        </a:solidFill>
                        <a:effectLst/>
                        <a:latin typeface="+mj-lt"/>
                      </a:endParaRPr>
                    </a:p>
                  </a:txBody>
                  <a:tcPr marL="4763" marR="4763" marT="4763" marB="0" anchor="ctr"/>
                </a:tc>
                <a:tc>
                  <a:txBody>
                    <a:bodyPr/>
                    <a:lstStyle/>
                    <a:p>
                      <a:pPr algn="ctr" fontAlgn="b"/>
                      <a:r>
                        <a:rPr lang="en-CA" sz="900" b="0" u="none" strike="noStrike">
                          <a:solidFill>
                            <a:srgbClr val="000000"/>
                          </a:solidFill>
                          <a:effectLst/>
                        </a:rPr>
                        <a:t>6.15</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61743369"/>
                  </a:ext>
                </a:extLst>
              </a:tr>
            </a:tbl>
          </a:graphicData>
        </a:graphic>
      </p:graphicFrame>
      <p:sp>
        <p:nvSpPr>
          <p:cNvPr id="10" name="Rectangle 9"/>
          <p:cNvSpPr/>
          <p:nvPr/>
        </p:nvSpPr>
        <p:spPr>
          <a:xfrm>
            <a:off x="2029171" y="1865571"/>
            <a:ext cx="3534289" cy="338634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875687" y="5412700"/>
            <a:ext cx="2045870" cy="246221"/>
          </a:xfrm>
          <a:prstGeom prst="rect">
            <a:avLst/>
          </a:prstGeom>
          <a:noFill/>
        </p:spPr>
        <p:txBody>
          <a:bodyPr wrap="square" rtlCol="0">
            <a:spAutoFit/>
          </a:bodyPr>
          <a:lstStyle/>
          <a:p>
            <a:r>
              <a:rPr lang="en-US" sz="1000">
                <a:latin typeface="+mj-lt"/>
              </a:rPr>
              <a:t>‘ – ’ : data not reported/unavailable</a:t>
            </a:r>
          </a:p>
        </p:txBody>
      </p:sp>
      <p:pic>
        <p:nvPicPr>
          <p:cNvPr id="11" name="Picture 10">
            <a:extLst>
              <a:ext uri="{FF2B5EF4-FFF2-40B4-BE49-F238E27FC236}">
                <a16:creationId xmlns:a16="http://schemas.microsoft.com/office/drawing/2014/main" id="{889E8E68-56A7-90E0-0431-226556868B62}"/>
              </a:ext>
            </a:extLst>
          </p:cNvPr>
          <p:cNvPicPr>
            <a:picLocks noChangeAspect="1"/>
          </p:cNvPicPr>
          <p:nvPr/>
        </p:nvPicPr>
        <p:blipFill>
          <a:blip r:embed="rId3"/>
          <a:stretch>
            <a:fillRect/>
          </a:stretch>
        </p:blipFill>
        <p:spPr>
          <a:xfrm>
            <a:off x="1025105" y="5543858"/>
            <a:ext cx="5509406" cy="163950"/>
          </a:xfrm>
          <a:prstGeom prst="rect">
            <a:avLst/>
          </a:prstGeom>
        </p:spPr>
      </p:pic>
      <p:sp>
        <p:nvSpPr>
          <p:cNvPr id="18" name="Rectangle 17">
            <a:extLst>
              <a:ext uri="{FF2B5EF4-FFF2-40B4-BE49-F238E27FC236}">
                <a16:creationId xmlns:a16="http://schemas.microsoft.com/office/drawing/2014/main" id="{9B99FF1B-0089-7497-41EB-3666CB5647E6}"/>
              </a:ext>
            </a:extLst>
          </p:cNvPr>
          <p:cNvSpPr/>
          <p:nvPr/>
        </p:nvSpPr>
        <p:spPr>
          <a:xfrm>
            <a:off x="1025105" y="5543857"/>
            <a:ext cx="5509406" cy="163950"/>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 name="Title 3">
            <a:extLst>
              <a:ext uri="{FF2B5EF4-FFF2-40B4-BE49-F238E27FC236}">
                <a16:creationId xmlns:a16="http://schemas.microsoft.com/office/drawing/2014/main" id="{553E44C2-24F4-B362-2277-8F5846662805}"/>
              </a:ext>
            </a:extLst>
          </p:cNvPr>
          <p:cNvSpPr>
            <a:spLocks noGrp="1"/>
          </p:cNvSpPr>
          <p:nvPr>
            <p:ph type="title"/>
          </p:nvPr>
        </p:nvSpPr>
        <p:spPr/>
        <p:txBody>
          <a:bodyPr>
            <a:normAutofit/>
          </a:bodyPr>
          <a:lstStyle/>
          <a:p>
            <a:r>
              <a:rPr lang="en-US"/>
              <a:t>Prevalence of nephrologists and trainees </a:t>
            </a:r>
          </a:p>
        </p:txBody>
      </p:sp>
      <p:sp>
        <p:nvSpPr>
          <p:cNvPr id="6" name="Date Placeholder 3">
            <a:extLst>
              <a:ext uri="{FF2B5EF4-FFF2-40B4-BE49-F238E27FC236}">
                <a16:creationId xmlns:a16="http://schemas.microsoft.com/office/drawing/2014/main" id="{0EAD6397-AE70-9289-D5B9-95E0D9F5B113}"/>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8" name="Footer Placeholder 4">
            <a:extLst>
              <a:ext uri="{FF2B5EF4-FFF2-40B4-BE49-F238E27FC236}">
                <a16:creationId xmlns:a16="http://schemas.microsoft.com/office/drawing/2014/main" id="{A0DA0A49-1B51-CFE2-FA81-6B535ACEC60B}"/>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BD9EBF5A-76AF-6912-F601-E208E9C2A477}"/>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24</a:t>
            </a:fld>
            <a:endParaRPr lang="en-US"/>
          </a:p>
        </p:txBody>
      </p:sp>
    </p:spTree>
    <p:extLst>
      <p:ext uri="{BB962C8B-B14F-4D97-AF65-F5344CB8AC3E}">
        <p14:creationId xmlns:p14="http://schemas.microsoft.com/office/powerpoint/2010/main" val="979779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082CC5-D95C-22EF-C182-5893CEF6E588}"/>
              </a:ext>
            </a:extLst>
          </p:cNvPr>
          <p:cNvPicPr>
            <a:picLocks noChangeAspect="1"/>
          </p:cNvPicPr>
          <p:nvPr/>
        </p:nvPicPr>
        <p:blipFill>
          <a:blip r:embed="rId2"/>
          <a:stretch>
            <a:fillRect/>
          </a:stretch>
        </p:blipFill>
        <p:spPr>
          <a:xfrm>
            <a:off x="806623" y="1732294"/>
            <a:ext cx="3946638" cy="3715757"/>
          </a:xfrm>
          <a:prstGeom prst="rect">
            <a:avLst/>
          </a:prstGeom>
        </p:spPr>
      </p:pic>
      <p:sp>
        <p:nvSpPr>
          <p:cNvPr id="10" name="Rectangle 9"/>
          <p:cNvSpPr/>
          <p:nvPr/>
        </p:nvSpPr>
        <p:spPr>
          <a:xfrm>
            <a:off x="5057659" y="2690336"/>
            <a:ext cx="3850434"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mj-lt"/>
              </a:rPr>
              <a:t>Chronic HD services are available in all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a:ln>
                <a:noFill/>
              </a:ln>
              <a:solidFill>
                <a:prstClr val="black"/>
              </a:solidFill>
              <a:effectLst/>
              <a:uLnTx/>
              <a:uFillTx/>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mj-lt"/>
              </a:rPr>
              <a:t>The </a:t>
            </a:r>
            <a:r>
              <a:rPr lang="en-US">
                <a:solidFill>
                  <a:prstClr val="black"/>
                </a:solidFill>
                <a:latin typeface="+mj-lt"/>
              </a:rPr>
              <a:t>Western Europe</a:t>
            </a:r>
            <a:r>
              <a:rPr kumimoji="0" lang="en-US" b="0" i="0" u="none" strike="noStrike" kern="1200" cap="none" spc="0" normalizeH="0" baseline="0" noProof="0">
                <a:ln>
                  <a:noFill/>
                </a:ln>
                <a:solidFill>
                  <a:prstClr val="black"/>
                </a:solidFill>
                <a:effectLst/>
                <a:uLnTx/>
                <a:uFillTx/>
                <a:latin typeface="+mj-lt"/>
              </a:rPr>
              <a:t> average of HD treatment centers is </a:t>
            </a:r>
            <a:r>
              <a:rPr lang="en-US">
                <a:solidFill>
                  <a:prstClr val="black"/>
                </a:solidFill>
                <a:latin typeface="+mj-lt"/>
              </a:rPr>
              <a:t>8.38</a:t>
            </a:r>
            <a:r>
              <a:rPr kumimoji="0" lang="en-US" b="0" i="0" u="none" strike="noStrike" kern="1200" cap="none" spc="0" normalizeH="0" baseline="0" noProof="0">
                <a:ln>
                  <a:noFill/>
                </a:ln>
                <a:solidFill>
                  <a:prstClr val="black"/>
                </a:solidFill>
                <a:effectLst/>
                <a:uLnTx/>
                <a:uFillTx/>
                <a:latin typeface="+mj-lt"/>
              </a:rPr>
              <a:t> pmp</a:t>
            </a:r>
          </a:p>
        </p:txBody>
      </p:sp>
      <p:sp>
        <p:nvSpPr>
          <p:cNvPr id="11" name="Rectangle 10"/>
          <p:cNvSpPr/>
          <p:nvPr/>
        </p:nvSpPr>
        <p:spPr>
          <a:xfrm>
            <a:off x="1804452" y="1306816"/>
            <a:ext cx="210414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Chronic HD centers </a:t>
            </a:r>
          </a:p>
        </p:txBody>
      </p:sp>
      <p:graphicFrame>
        <p:nvGraphicFramePr>
          <p:cNvPr id="19" name="Table 18"/>
          <p:cNvGraphicFramePr>
            <a:graphicFrameLocks noGrp="1"/>
          </p:cNvGraphicFramePr>
          <p:nvPr>
            <p:extLst>
              <p:ext uri="{D42A27DB-BD31-4B8C-83A1-F6EECF244321}">
                <p14:modId xmlns:p14="http://schemas.microsoft.com/office/powerpoint/2010/main" val="373982161"/>
              </p:ext>
            </p:extLst>
          </p:nvPr>
        </p:nvGraphicFramePr>
        <p:xfrm>
          <a:off x="9267289" y="1771323"/>
          <a:ext cx="1869998" cy="3637694"/>
        </p:xfrm>
        <a:graphic>
          <a:graphicData uri="http://schemas.openxmlformats.org/drawingml/2006/table">
            <a:tbl>
              <a:tblPr firstRow="1" firstCol="1" bandRow="1">
                <a:tableStyleId>{F5AB1C69-6EDB-4FF4-983F-18BD219EF322}</a:tableStyleId>
              </a:tblPr>
              <a:tblGrid>
                <a:gridCol w="962789">
                  <a:extLst>
                    <a:ext uri="{9D8B030D-6E8A-4147-A177-3AD203B41FA5}">
                      <a16:colId xmlns:a16="http://schemas.microsoft.com/office/drawing/2014/main" val="1726128904"/>
                    </a:ext>
                  </a:extLst>
                </a:gridCol>
                <a:gridCol w="907209">
                  <a:extLst>
                    <a:ext uri="{9D8B030D-6E8A-4147-A177-3AD203B41FA5}">
                      <a16:colId xmlns:a16="http://schemas.microsoft.com/office/drawing/2014/main" val="4071366489"/>
                    </a:ext>
                  </a:extLst>
                </a:gridCol>
              </a:tblGrid>
              <a:tr h="307620">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 </a:t>
                      </a:r>
                      <a:r>
                        <a:rPr lang="en-US" sz="900">
                          <a:solidFill>
                            <a:schemeClr val="bg1"/>
                          </a:solidFill>
                          <a:effectLst/>
                        </a:rPr>
                        <a:t>Country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Chronic HD</a:t>
                      </a:r>
                    </a:p>
                    <a:p>
                      <a:pPr marL="0" marR="0" algn="ctr">
                        <a:lnSpc>
                          <a:spcPct val="107000"/>
                        </a:lnSpc>
                        <a:spcBef>
                          <a:spcPts val="0"/>
                        </a:spcBef>
                        <a:spcAft>
                          <a:spcPts val="0"/>
                        </a:spcAft>
                      </a:pPr>
                      <a:r>
                        <a:rPr lang="en-US" sz="900">
                          <a:solidFill>
                            <a:schemeClr val="tx1">
                              <a:lumMod val="75000"/>
                              <a:lumOff val="25000"/>
                            </a:schemeClr>
                          </a:solidFill>
                          <a:effectLst/>
                        </a:rPr>
                        <a:t>Centres PMP</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extLst>
                  <a:ext uri="{0D108BD9-81ED-4DB2-BD59-A6C34878D82A}">
                    <a16:rowId xmlns:a16="http://schemas.microsoft.com/office/drawing/2014/main" val="4213651727"/>
                  </a:ext>
                </a:extLst>
              </a:tr>
              <a:tr h="151367">
                <a:tc>
                  <a:txBody>
                    <a:bodyPr/>
                    <a:lstStyle/>
                    <a:p>
                      <a:pPr marL="0" marR="0" algn="l">
                        <a:lnSpc>
                          <a:spcPct val="107000"/>
                        </a:lnSpc>
                        <a:spcBef>
                          <a:spcPts val="0"/>
                        </a:spcBef>
                        <a:spcAft>
                          <a:spcPts val="0"/>
                        </a:spcAft>
                      </a:pPr>
                      <a:r>
                        <a:rPr lang="en-US" sz="900">
                          <a:solidFill>
                            <a:schemeClr val="tx1">
                              <a:lumMod val="75000"/>
                              <a:lumOff val="25000"/>
                            </a:schemeClr>
                          </a:solidFill>
                          <a:effectLst/>
                        </a:rPr>
                        <a:t>Andorra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11.69</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915978933"/>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Austria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5.61</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588323621"/>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Belgium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8.44</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451439311"/>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Denmark</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2.70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528905424"/>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Finland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5.18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285554566"/>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France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9.31</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686974518"/>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Germany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8.66</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659847349"/>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Greece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18.99</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870274760"/>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Iceland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13.98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7789840"/>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Ireland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2.46</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907252170"/>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Israel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7.74</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116917746"/>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Italy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9.00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253042414"/>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Liechtenstein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25.18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898474801"/>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Luxembourg</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7.69</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488082582"/>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Malta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4.31</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59704164"/>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Netherlands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3.62</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96424535"/>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Norway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4.50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291212830"/>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Portugal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12.89</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042738585"/>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Spain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4.24</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663312135"/>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Sweden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6.68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522502167"/>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Switzerland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10.58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846249483"/>
                  </a:ext>
                </a:extLst>
              </a:tr>
              <a:tr h="1513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United Kingdom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1.00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272703817"/>
                  </a:ext>
                </a:extLst>
              </a:tr>
            </a:tbl>
          </a:graphicData>
        </a:graphic>
      </p:graphicFrame>
      <p:sp>
        <p:nvSpPr>
          <p:cNvPr id="12" name="Rectangle 11"/>
          <p:cNvSpPr/>
          <p:nvPr/>
        </p:nvSpPr>
        <p:spPr>
          <a:xfrm>
            <a:off x="806624" y="1732292"/>
            <a:ext cx="3946638" cy="371575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350D8805-A004-B221-B750-ADA2A4E35D5F}"/>
              </a:ext>
            </a:extLst>
          </p:cNvPr>
          <p:cNvPicPr>
            <a:picLocks noChangeAspect="1"/>
          </p:cNvPicPr>
          <p:nvPr/>
        </p:nvPicPr>
        <p:blipFill>
          <a:blip r:embed="rId3"/>
          <a:stretch>
            <a:fillRect/>
          </a:stretch>
        </p:blipFill>
        <p:spPr>
          <a:xfrm>
            <a:off x="449173" y="5763486"/>
            <a:ext cx="4647728" cy="159351"/>
          </a:xfrm>
          <a:prstGeom prst="rect">
            <a:avLst/>
          </a:prstGeom>
        </p:spPr>
      </p:pic>
      <p:sp>
        <p:nvSpPr>
          <p:cNvPr id="5" name="Rectangle 4">
            <a:extLst>
              <a:ext uri="{FF2B5EF4-FFF2-40B4-BE49-F238E27FC236}">
                <a16:creationId xmlns:a16="http://schemas.microsoft.com/office/drawing/2014/main" id="{74127940-C09A-B457-5DB2-40947C321AD2}"/>
              </a:ext>
            </a:extLst>
          </p:cNvPr>
          <p:cNvSpPr/>
          <p:nvPr/>
        </p:nvSpPr>
        <p:spPr>
          <a:xfrm>
            <a:off x="451792" y="5763487"/>
            <a:ext cx="4650246" cy="137019"/>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Title 6">
            <a:extLst>
              <a:ext uri="{FF2B5EF4-FFF2-40B4-BE49-F238E27FC236}">
                <a16:creationId xmlns:a16="http://schemas.microsoft.com/office/drawing/2014/main" id="{D029E930-2497-686E-A98A-F924A86D9E86}"/>
              </a:ext>
            </a:extLst>
          </p:cNvPr>
          <p:cNvSpPr>
            <a:spLocks noGrp="1"/>
          </p:cNvSpPr>
          <p:nvPr>
            <p:ph type="title"/>
          </p:nvPr>
        </p:nvSpPr>
        <p:spPr/>
        <p:txBody>
          <a:bodyPr>
            <a:normAutofit/>
          </a:bodyPr>
          <a:lstStyle/>
          <a:p>
            <a:r>
              <a:rPr lang="en-US"/>
              <a:t>Capacity for chronic dialysis (HD)</a:t>
            </a:r>
          </a:p>
        </p:txBody>
      </p:sp>
      <p:sp>
        <p:nvSpPr>
          <p:cNvPr id="9" name="Date Placeholder 3">
            <a:extLst>
              <a:ext uri="{FF2B5EF4-FFF2-40B4-BE49-F238E27FC236}">
                <a16:creationId xmlns:a16="http://schemas.microsoft.com/office/drawing/2014/main" id="{1EC150BD-77F2-6E0E-F289-EE233C06D02D}"/>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3" name="Footer Placeholder 4">
            <a:extLst>
              <a:ext uri="{FF2B5EF4-FFF2-40B4-BE49-F238E27FC236}">
                <a16:creationId xmlns:a16="http://schemas.microsoft.com/office/drawing/2014/main" id="{6A95A334-AF54-A269-397C-6EE529B4B252}"/>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4" name="Slide Number Placeholder 5">
            <a:extLst>
              <a:ext uri="{FF2B5EF4-FFF2-40B4-BE49-F238E27FC236}">
                <a16:creationId xmlns:a16="http://schemas.microsoft.com/office/drawing/2014/main" id="{A78839F0-F076-58C9-D1CA-AC81AC459FE4}"/>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25</a:t>
            </a:fld>
            <a:endParaRPr lang="en-US"/>
          </a:p>
        </p:txBody>
      </p:sp>
    </p:spTree>
    <p:extLst>
      <p:ext uri="{BB962C8B-B14F-4D97-AF65-F5344CB8AC3E}">
        <p14:creationId xmlns:p14="http://schemas.microsoft.com/office/powerpoint/2010/main" val="563030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D53265C-A8ED-C8CB-C34E-0B977265023B}"/>
              </a:ext>
            </a:extLst>
          </p:cNvPr>
          <p:cNvPicPr>
            <a:picLocks noChangeAspect="1"/>
          </p:cNvPicPr>
          <p:nvPr/>
        </p:nvPicPr>
        <p:blipFill>
          <a:blip r:embed="rId2"/>
          <a:stretch>
            <a:fillRect/>
          </a:stretch>
        </p:blipFill>
        <p:spPr>
          <a:xfrm>
            <a:off x="664622" y="1680061"/>
            <a:ext cx="3843518" cy="3673011"/>
          </a:xfrm>
          <a:prstGeom prst="rect">
            <a:avLst/>
          </a:prstGeom>
        </p:spPr>
      </p:pic>
      <p:sp>
        <p:nvSpPr>
          <p:cNvPr id="3" name="Rectangle 2"/>
          <p:cNvSpPr/>
          <p:nvPr/>
        </p:nvSpPr>
        <p:spPr>
          <a:xfrm>
            <a:off x="1595252" y="1289826"/>
            <a:ext cx="210414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Chronic PD centers </a:t>
            </a:r>
          </a:p>
        </p:txBody>
      </p:sp>
      <p:sp>
        <p:nvSpPr>
          <p:cNvPr id="5" name="Rectangle 4"/>
          <p:cNvSpPr/>
          <p:nvPr/>
        </p:nvSpPr>
        <p:spPr>
          <a:xfrm>
            <a:off x="4915668" y="2690336"/>
            <a:ext cx="3850434"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mj-lt"/>
              </a:rPr>
              <a:t>Chronic PD services are available in </a:t>
            </a:r>
            <a:r>
              <a:rPr lang="en-US">
                <a:solidFill>
                  <a:prstClr val="black"/>
                </a:solidFill>
                <a:latin typeface="+mj-lt"/>
              </a:rPr>
              <a:t>all</a:t>
            </a:r>
            <a:r>
              <a:rPr kumimoji="0" lang="en-US" b="0" i="0" u="none" strike="noStrike" kern="1200" cap="none" spc="0" normalizeH="0" baseline="0" noProof="0">
                <a:ln>
                  <a:noFill/>
                </a:ln>
                <a:solidFill>
                  <a:prstClr val="black"/>
                </a:solidFill>
                <a:effectLst/>
                <a:uLnTx/>
                <a:uFillTx/>
                <a:latin typeface="+mj-lt"/>
              </a:rPr>
              <a:t>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a:ln>
                <a:noFill/>
              </a:ln>
              <a:solidFill>
                <a:prstClr val="black"/>
              </a:solidFill>
              <a:effectLst/>
              <a:uLnTx/>
              <a:uFillTx/>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mj-lt"/>
              </a:rPr>
              <a:t>The </a:t>
            </a:r>
            <a:r>
              <a:rPr lang="en-US">
                <a:solidFill>
                  <a:prstClr val="black"/>
                </a:solidFill>
                <a:latin typeface="+mj-lt"/>
              </a:rPr>
              <a:t>Western Europe</a:t>
            </a:r>
            <a:r>
              <a:rPr kumimoji="0" lang="en-US" b="0" i="0" u="none" strike="noStrike" kern="1200" cap="none" spc="0" normalizeH="0" baseline="0" noProof="0">
                <a:ln>
                  <a:noFill/>
                </a:ln>
                <a:solidFill>
                  <a:prstClr val="black"/>
                </a:solidFill>
                <a:effectLst/>
                <a:uLnTx/>
                <a:uFillTx/>
                <a:latin typeface="+mj-lt"/>
              </a:rPr>
              <a:t> average of PD treatment centers is </a:t>
            </a:r>
            <a:r>
              <a:rPr lang="en-US">
                <a:solidFill>
                  <a:prstClr val="black"/>
                </a:solidFill>
                <a:latin typeface="+mj-lt"/>
              </a:rPr>
              <a:t>4.36</a:t>
            </a:r>
            <a:r>
              <a:rPr kumimoji="0" lang="en-US" b="0" i="0" u="none" strike="noStrike" kern="1200" cap="none" spc="0" normalizeH="0" baseline="0" noProof="0">
                <a:ln>
                  <a:noFill/>
                </a:ln>
                <a:solidFill>
                  <a:prstClr val="black"/>
                </a:solidFill>
                <a:effectLst/>
                <a:uLnTx/>
                <a:uFillTx/>
                <a:latin typeface="+mj-lt"/>
              </a:rPr>
              <a:t> pmp</a:t>
            </a:r>
          </a:p>
        </p:txBody>
      </p:sp>
      <p:graphicFrame>
        <p:nvGraphicFramePr>
          <p:cNvPr id="6" name="Table 5"/>
          <p:cNvGraphicFramePr>
            <a:graphicFrameLocks noGrp="1"/>
          </p:cNvGraphicFramePr>
          <p:nvPr>
            <p:extLst>
              <p:ext uri="{D42A27DB-BD31-4B8C-83A1-F6EECF244321}">
                <p14:modId xmlns:p14="http://schemas.microsoft.com/office/powerpoint/2010/main" val="3051722775"/>
              </p:ext>
            </p:extLst>
          </p:nvPr>
        </p:nvGraphicFramePr>
        <p:xfrm>
          <a:off x="9185096" y="1692236"/>
          <a:ext cx="1906318" cy="3590421"/>
        </p:xfrm>
        <a:graphic>
          <a:graphicData uri="http://schemas.openxmlformats.org/drawingml/2006/table">
            <a:tbl>
              <a:tblPr firstRow="1" firstCol="1" bandRow="1">
                <a:tableStyleId>{F5AB1C69-6EDB-4FF4-983F-18BD219EF322}</a:tableStyleId>
              </a:tblPr>
              <a:tblGrid>
                <a:gridCol w="976474">
                  <a:extLst>
                    <a:ext uri="{9D8B030D-6E8A-4147-A177-3AD203B41FA5}">
                      <a16:colId xmlns:a16="http://schemas.microsoft.com/office/drawing/2014/main" val="1726128904"/>
                    </a:ext>
                  </a:extLst>
                </a:gridCol>
                <a:gridCol w="929844">
                  <a:extLst>
                    <a:ext uri="{9D8B030D-6E8A-4147-A177-3AD203B41FA5}">
                      <a16:colId xmlns:a16="http://schemas.microsoft.com/office/drawing/2014/main" val="3705728832"/>
                    </a:ext>
                  </a:extLst>
                </a:gridCol>
              </a:tblGrid>
              <a:tr h="303621">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 </a:t>
                      </a:r>
                      <a:r>
                        <a:rPr lang="en-US" sz="900">
                          <a:solidFill>
                            <a:schemeClr val="bg1"/>
                          </a:solidFill>
                          <a:effectLst/>
                        </a:rPr>
                        <a:t>Country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Chronic PD</a:t>
                      </a:r>
                    </a:p>
                    <a:p>
                      <a:pPr marL="0" marR="0" algn="ctr">
                        <a:lnSpc>
                          <a:spcPct val="107000"/>
                        </a:lnSpc>
                        <a:spcBef>
                          <a:spcPts val="0"/>
                        </a:spcBef>
                        <a:spcAft>
                          <a:spcPts val="0"/>
                        </a:spcAft>
                      </a:pPr>
                      <a:r>
                        <a:rPr lang="en-US" sz="900">
                          <a:solidFill>
                            <a:schemeClr val="tx1">
                              <a:lumMod val="75000"/>
                              <a:lumOff val="25000"/>
                            </a:schemeClr>
                          </a:solidFill>
                          <a:effectLst/>
                        </a:rPr>
                        <a:t>Centres PMP</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extLst>
                  <a:ext uri="{0D108BD9-81ED-4DB2-BD59-A6C34878D82A}">
                    <a16:rowId xmlns:a16="http://schemas.microsoft.com/office/drawing/2014/main" val="4213651727"/>
                  </a:ext>
                </a:extLst>
              </a:tr>
              <a:tr h="149400">
                <a:tc>
                  <a:txBody>
                    <a:bodyPr/>
                    <a:lstStyle/>
                    <a:p>
                      <a:pPr marL="0" marR="0" algn="l">
                        <a:lnSpc>
                          <a:spcPct val="107000"/>
                        </a:lnSpc>
                        <a:spcBef>
                          <a:spcPts val="0"/>
                        </a:spcBef>
                        <a:spcAft>
                          <a:spcPts val="0"/>
                        </a:spcAft>
                      </a:pPr>
                      <a:r>
                        <a:rPr lang="en-US" sz="900">
                          <a:solidFill>
                            <a:schemeClr val="tx1">
                              <a:lumMod val="75000"/>
                              <a:lumOff val="25000"/>
                            </a:schemeClr>
                          </a:solidFill>
                          <a:effectLst/>
                        </a:rPr>
                        <a:t>Andorra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11.69</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1859081782"/>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Austria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1.12</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3588323621"/>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Belgium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2451439311"/>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Denmark</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2.70</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528905424"/>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Finland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3.93</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2285554566"/>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France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2.20</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1686974518"/>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Germany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2.73</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3659847349"/>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Greece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2.85</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870274760"/>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Iceland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2.80</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47789840"/>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Ireland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1.90</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2907252170"/>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Israel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2.24</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1116917746"/>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Italy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3.27</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3253042414"/>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Liechtenstein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25.18</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2898474801"/>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Luxembourg</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1.54</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3488082582"/>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Malta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2.15</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359704164"/>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Netherlands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3.74</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296424535"/>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Norway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4.68</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2291212830"/>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Portugal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1.95</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1042738585"/>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Spain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1.70</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2663312135"/>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Sweden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5.25</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2522502167"/>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Switzerland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7.05</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846249483"/>
                  </a:ext>
                </a:extLst>
              </a:tr>
              <a:tr h="149400">
                <a:tc>
                  <a:txBody>
                    <a:bodyPr/>
                    <a:lstStyle/>
                    <a:p>
                      <a:pPr marL="0" marR="0" algn="l">
                        <a:lnSpc>
                          <a:spcPct val="107000"/>
                        </a:lnSpc>
                        <a:spcBef>
                          <a:spcPts val="0"/>
                        </a:spcBef>
                        <a:spcAft>
                          <a:spcPts val="0"/>
                        </a:spcAft>
                      </a:pPr>
                      <a:r>
                        <a:rPr lang="en-ZA" sz="900">
                          <a:solidFill>
                            <a:schemeClr val="tx1">
                              <a:lumMod val="75000"/>
                              <a:lumOff val="25000"/>
                            </a:schemeClr>
                          </a:solidFill>
                          <a:effectLst/>
                        </a:rPr>
                        <a:t>United Kingdom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28" marR="4328" marT="4328" marB="0" anchor="ctr"/>
                </a:tc>
                <a:tc>
                  <a:txBody>
                    <a:bodyPr/>
                    <a:lstStyle/>
                    <a:p>
                      <a:pPr algn="ctr" fontAlgn="b"/>
                      <a:r>
                        <a:rPr lang="en-CA" sz="900" b="0" u="none" strike="noStrike">
                          <a:solidFill>
                            <a:srgbClr val="000000"/>
                          </a:solidFill>
                          <a:effectLst/>
                        </a:rPr>
                        <a:t>1.00</a:t>
                      </a:r>
                      <a:endParaRPr lang="en-CA" sz="900" b="0" i="0" u="none" strike="noStrike">
                        <a:solidFill>
                          <a:srgbClr val="000000"/>
                        </a:solidFill>
                        <a:effectLst/>
                        <a:latin typeface="+mj-lt"/>
                      </a:endParaRPr>
                    </a:p>
                  </a:txBody>
                  <a:tcPr marL="4763" marR="4763" marT="4763" marB="0" anchor="b"/>
                </a:tc>
                <a:extLst>
                  <a:ext uri="{0D108BD9-81ED-4DB2-BD59-A6C34878D82A}">
                    <a16:rowId xmlns:a16="http://schemas.microsoft.com/office/drawing/2014/main" val="4272703817"/>
                  </a:ext>
                </a:extLst>
              </a:tr>
            </a:tbl>
          </a:graphicData>
        </a:graphic>
      </p:graphicFrame>
      <p:sp>
        <p:nvSpPr>
          <p:cNvPr id="7" name="Rectangle 6"/>
          <p:cNvSpPr/>
          <p:nvPr/>
        </p:nvSpPr>
        <p:spPr>
          <a:xfrm>
            <a:off x="653685" y="1692236"/>
            <a:ext cx="3850434" cy="36730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B85992A8-6FEA-1E48-0C61-916D08E0A2D6}"/>
              </a:ext>
            </a:extLst>
          </p:cNvPr>
          <p:cNvPicPr>
            <a:picLocks noChangeAspect="1"/>
          </p:cNvPicPr>
          <p:nvPr/>
        </p:nvPicPr>
        <p:blipFill>
          <a:blip r:embed="rId3"/>
          <a:stretch>
            <a:fillRect/>
          </a:stretch>
        </p:blipFill>
        <p:spPr>
          <a:xfrm>
            <a:off x="446921" y="5639478"/>
            <a:ext cx="4400809" cy="139451"/>
          </a:xfrm>
          <a:prstGeom prst="rect">
            <a:avLst/>
          </a:prstGeom>
        </p:spPr>
      </p:pic>
      <p:sp>
        <p:nvSpPr>
          <p:cNvPr id="12" name="Rectangle 11">
            <a:extLst>
              <a:ext uri="{FF2B5EF4-FFF2-40B4-BE49-F238E27FC236}">
                <a16:creationId xmlns:a16="http://schemas.microsoft.com/office/drawing/2014/main" id="{A51456DA-4B0E-88EE-5E93-5A283D3186DF}"/>
              </a:ext>
            </a:extLst>
          </p:cNvPr>
          <p:cNvSpPr/>
          <p:nvPr/>
        </p:nvSpPr>
        <p:spPr>
          <a:xfrm>
            <a:off x="446921" y="5639480"/>
            <a:ext cx="4400809" cy="139449"/>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itle 8">
            <a:extLst>
              <a:ext uri="{FF2B5EF4-FFF2-40B4-BE49-F238E27FC236}">
                <a16:creationId xmlns:a16="http://schemas.microsoft.com/office/drawing/2014/main" id="{FE0938AC-A524-8098-4585-FDC665E01252}"/>
              </a:ext>
            </a:extLst>
          </p:cNvPr>
          <p:cNvSpPr>
            <a:spLocks noGrp="1"/>
          </p:cNvSpPr>
          <p:nvPr>
            <p:ph type="title"/>
          </p:nvPr>
        </p:nvSpPr>
        <p:spPr/>
        <p:txBody>
          <a:bodyPr>
            <a:normAutofit/>
          </a:bodyPr>
          <a:lstStyle/>
          <a:p>
            <a:r>
              <a:rPr lang="en-US"/>
              <a:t>Capacity for chronic dialysis (PD)</a:t>
            </a:r>
          </a:p>
        </p:txBody>
      </p:sp>
      <p:sp>
        <p:nvSpPr>
          <p:cNvPr id="10" name="Date Placeholder 3">
            <a:extLst>
              <a:ext uri="{FF2B5EF4-FFF2-40B4-BE49-F238E27FC236}">
                <a16:creationId xmlns:a16="http://schemas.microsoft.com/office/drawing/2014/main" id="{E111445A-292B-E28B-EB06-CDCB1E6D148F}"/>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3" name="Footer Placeholder 4">
            <a:extLst>
              <a:ext uri="{FF2B5EF4-FFF2-40B4-BE49-F238E27FC236}">
                <a16:creationId xmlns:a16="http://schemas.microsoft.com/office/drawing/2014/main" id="{2ED105F7-A2C5-63CA-9391-11E672D5D094}"/>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5" name="Slide Number Placeholder 5">
            <a:extLst>
              <a:ext uri="{FF2B5EF4-FFF2-40B4-BE49-F238E27FC236}">
                <a16:creationId xmlns:a16="http://schemas.microsoft.com/office/drawing/2014/main" id="{64CA62AD-3D8C-F207-AFCE-723271F1932A}"/>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26</a:t>
            </a:fld>
            <a:endParaRPr lang="en-US"/>
          </a:p>
        </p:txBody>
      </p:sp>
    </p:spTree>
    <p:extLst>
      <p:ext uri="{BB962C8B-B14F-4D97-AF65-F5344CB8AC3E}">
        <p14:creationId xmlns:p14="http://schemas.microsoft.com/office/powerpoint/2010/main" val="2528250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0F6CDB2-9F97-65EC-6A26-D83D3704C834}"/>
              </a:ext>
            </a:extLst>
          </p:cNvPr>
          <p:cNvPicPr>
            <a:picLocks noChangeAspect="1"/>
          </p:cNvPicPr>
          <p:nvPr/>
        </p:nvPicPr>
        <p:blipFill>
          <a:blip r:embed="rId2"/>
          <a:stretch>
            <a:fillRect/>
          </a:stretch>
        </p:blipFill>
        <p:spPr>
          <a:xfrm>
            <a:off x="600647" y="1628587"/>
            <a:ext cx="3822378" cy="3661949"/>
          </a:xfrm>
          <a:prstGeom prst="rect">
            <a:avLst/>
          </a:prstGeom>
        </p:spPr>
      </p:pic>
      <p:sp>
        <p:nvSpPr>
          <p:cNvPr id="10" name="Rectangle 9"/>
          <p:cNvSpPr/>
          <p:nvPr/>
        </p:nvSpPr>
        <p:spPr>
          <a:xfrm>
            <a:off x="4633305" y="2690336"/>
            <a:ext cx="4625653"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mj-lt"/>
              </a:rPr>
              <a:t>Kidney transplantation services are available in 19 (</a:t>
            </a:r>
            <a:r>
              <a:rPr lang="en-US">
                <a:solidFill>
                  <a:prstClr val="black"/>
                </a:solidFill>
                <a:latin typeface="+mj-lt"/>
              </a:rPr>
              <a:t>86</a:t>
            </a:r>
            <a:r>
              <a:rPr kumimoji="0" lang="en-US" b="0" i="0" u="none" strike="noStrike" kern="1200" cap="none" spc="0" normalizeH="0" baseline="0" noProof="0">
                <a:ln>
                  <a:noFill/>
                </a:ln>
                <a:solidFill>
                  <a:prstClr val="black"/>
                </a:solidFill>
                <a:effectLst/>
                <a:uLnTx/>
                <a:uFillTx/>
                <a:latin typeface="+mj-lt"/>
              </a:rPr>
              <a:t>%)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a:ln>
                <a:noFill/>
              </a:ln>
              <a:solidFill>
                <a:prstClr val="black"/>
              </a:solidFill>
              <a:effectLst/>
              <a:uLnTx/>
              <a:uFillTx/>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mj-lt"/>
              </a:rPr>
              <a:t>The </a:t>
            </a:r>
            <a:r>
              <a:rPr lang="en-US">
                <a:solidFill>
                  <a:prstClr val="black"/>
                </a:solidFill>
                <a:latin typeface="+mj-lt"/>
              </a:rPr>
              <a:t>Western Europe</a:t>
            </a:r>
            <a:r>
              <a:rPr kumimoji="0" lang="en-US" b="0" i="0" u="none" strike="noStrike" kern="1200" cap="none" spc="0" normalizeH="0" baseline="0" noProof="0">
                <a:ln>
                  <a:noFill/>
                </a:ln>
                <a:solidFill>
                  <a:prstClr val="black"/>
                </a:solidFill>
                <a:effectLst/>
                <a:uLnTx/>
                <a:uFillTx/>
                <a:latin typeface="+mj-lt"/>
              </a:rPr>
              <a:t> average of Kidney transplantation centers is 0.69 pmp</a:t>
            </a:r>
          </a:p>
        </p:txBody>
      </p:sp>
      <p:sp>
        <p:nvSpPr>
          <p:cNvPr id="11" name="Rectangle 10"/>
          <p:cNvSpPr/>
          <p:nvPr/>
        </p:nvSpPr>
        <p:spPr>
          <a:xfrm>
            <a:off x="1250711" y="1180947"/>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Kidney transplantation centers </a:t>
            </a:r>
          </a:p>
        </p:txBody>
      </p:sp>
      <p:graphicFrame>
        <p:nvGraphicFramePr>
          <p:cNvPr id="15" name="Table 14"/>
          <p:cNvGraphicFramePr>
            <a:graphicFrameLocks noGrp="1"/>
          </p:cNvGraphicFramePr>
          <p:nvPr>
            <p:extLst>
              <p:ext uri="{D42A27DB-BD31-4B8C-83A1-F6EECF244321}">
                <p14:modId xmlns:p14="http://schemas.microsoft.com/office/powerpoint/2010/main" val="3287987664"/>
              </p:ext>
            </p:extLst>
          </p:nvPr>
        </p:nvGraphicFramePr>
        <p:xfrm>
          <a:off x="9267289" y="1550279"/>
          <a:ext cx="2540397" cy="3909796"/>
        </p:xfrm>
        <a:graphic>
          <a:graphicData uri="http://schemas.openxmlformats.org/drawingml/2006/table">
            <a:tbl>
              <a:tblPr firstRow="1" firstCol="1" bandRow="1">
                <a:tableStyleId>{F5AB1C69-6EDB-4FF4-983F-18BD219EF322}</a:tableStyleId>
              </a:tblPr>
              <a:tblGrid>
                <a:gridCol w="1031942">
                  <a:extLst>
                    <a:ext uri="{9D8B030D-6E8A-4147-A177-3AD203B41FA5}">
                      <a16:colId xmlns:a16="http://schemas.microsoft.com/office/drawing/2014/main" val="3123159793"/>
                    </a:ext>
                  </a:extLst>
                </a:gridCol>
                <a:gridCol w="894932">
                  <a:extLst>
                    <a:ext uri="{9D8B030D-6E8A-4147-A177-3AD203B41FA5}">
                      <a16:colId xmlns:a16="http://schemas.microsoft.com/office/drawing/2014/main" val="1419548729"/>
                    </a:ext>
                  </a:extLst>
                </a:gridCol>
                <a:gridCol w="613523">
                  <a:extLst>
                    <a:ext uri="{9D8B030D-6E8A-4147-A177-3AD203B41FA5}">
                      <a16:colId xmlns:a16="http://schemas.microsoft.com/office/drawing/2014/main" val="1551184543"/>
                    </a:ext>
                  </a:extLst>
                </a:gridCol>
              </a:tblGrid>
              <a:tr h="421322">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 </a:t>
                      </a:r>
                      <a:r>
                        <a:rPr lang="en-US" sz="900">
                          <a:solidFill>
                            <a:schemeClr val="bg1"/>
                          </a:solidFill>
                          <a:effectLst/>
                        </a:rPr>
                        <a:t>Country</a:t>
                      </a:r>
                      <a:endParaRPr lang="en-US" sz="900">
                        <a:solidFill>
                          <a:schemeClr val="bg1"/>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Kidney Transplantation</a:t>
                      </a:r>
                    </a:p>
                    <a:p>
                      <a:pPr marL="0" marR="0" algn="ctr">
                        <a:lnSpc>
                          <a:spcPct val="107000"/>
                        </a:lnSpc>
                        <a:spcBef>
                          <a:spcPts val="0"/>
                        </a:spcBef>
                        <a:spcAft>
                          <a:spcPts val="0"/>
                        </a:spcAft>
                      </a:pPr>
                      <a:r>
                        <a:rPr lang="en-US" sz="800">
                          <a:solidFill>
                            <a:schemeClr val="tx1">
                              <a:lumMod val="75000"/>
                              <a:lumOff val="25000"/>
                            </a:schemeClr>
                          </a:solidFill>
                          <a:effectLst/>
                        </a:rPr>
                        <a:t>availability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Transplant centers PMP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041701995"/>
                  </a:ext>
                </a:extLst>
              </a:tr>
              <a:tr h="158567">
                <a:tc>
                  <a:txBody>
                    <a:bodyPr/>
                    <a:lstStyle/>
                    <a:p>
                      <a:pPr marL="0" marR="0" algn="l">
                        <a:lnSpc>
                          <a:spcPct val="107000"/>
                        </a:lnSpc>
                        <a:spcBef>
                          <a:spcPts val="0"/>
                        </a:spcBef>
                        <a:spcAft>
                          <a:spcPts val="0"/>
                        </a:spcAft>
                      </a:pPr>
                      <a:r>
                        <a:rPr lang="en-US" sz="900">
                          <a:solidFill>
                            <a:schemeClr val="tx1">
                              <a:lumMod val="75000"/>
                              <a:lumOff val="25000"/>
                            </a:schemeClr>
                          </a:solidFill>
                          <a:effectLst/>
                        </a:rPr>
                        <a:t>Andorra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226468784"/>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Austria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0.45</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178318834"/>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Belgium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0.59</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922258888"/>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Denmark</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0.51</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280271476"/>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Finland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0.18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995063783"/>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France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0.69</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378683344"/>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Germany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0.55</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095076611"/>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Greece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0.57</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635912164"/>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Iceland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2.80</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38559586"/>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Ireland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0.19</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513792863"/>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Israel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0.67</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568691891"/>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Italy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0.65</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426971793"/>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Liechtenstein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778712337"/>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Luxembourg</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189049283"/>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Malta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2.15</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336227463"/>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Netherlands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0.46</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233297996"/>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Norway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0.18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005355458"/>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Portugal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0.78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723325337"/>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Spain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0.85</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671105821"/>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Sweden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0.38</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565255937"/>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Switzerland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0.12</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993422285"/>
                  </a:ext>
                </a:extLst>
              </a:tr>
              <a:tr h="158567">
                <a:tc>
                  <a:txBody>
                    <a:bodyPr/>
                    <a:lstStyle/>
                    <a:p>
                      <a:pPr marL="0" marR="0" algn="l">
                        <a:lnSpc>
                          <a:spcPct val="107000"/>
                        </a:lnSpc>
                        <a:spcBef>
                          <a:spcPts val="0"/>
                        </a:spcBef>
                        <a:spcAft>
                          <a:spcPts val="0"/>
                        </a:spcAft>
                      </a:pPr>
                      <a:r>
                        <a:rPr lang="en-ZA" sz="900">
                          <a:solidFill>
                            <a:schemeClr val="tx1">
                              <a:lumMod val="75000"/>
                              <a:lumOff val="25000"/>
                            </a:schemeClr>
                          </a:solidFill>
                          <a:effectLst/>
                        </a:rPr>
                        <a:t>United Kingdom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69" marR="4269" marT="4269" marB="0" anchor="ctr"/>
                </a:tc>
                <a:tc>
                  <a:txBody>
                    <a:bodyPr/>
                    <a:lstStyle/>
                    <a:p>
                      <a:pPr algn="ctr" fontAlgn="b"/>
                      <a:r>
                        <a:rPr lang="en-CA" sz="900" b="0" u="none" strike="noStrike">
                          <a:solidFill>
                            <a:srgbClr val="000000"/>
                          </a:solidFill>
                          <a:effectLst/>
                        </a:rPr>
                        <a:t>0.34</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811008706"/>
                  </a:ext>
                </a:extLst>
              </a:tr>
            </a:tbl>
          </a:graphicData>
        </a:graphic>
      </p:graphicFrame>
      <p:sp>
        <p:nvSpPr>
          <p:cNvPr id="12" name="Rectangle 11"/>
          <p:cNvSpPr/>
          <p:nvPr/>
        </p:nvSpPr>
        <p:spPr>
          <a:xfrm>
            <a:off x="608979" y="1628587"/>
            <a:ext cx="3822378" cy="366194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9267290" y="5491042"/>
            <a:ext cx="2045870" cy="369332"/>
          </a:xfrm>
          <a:prstGeom prst="rect">
            <a:avLst/>
          </a:prstGeom>
          <a:noFill/>
        </p:spPr>
        <p:txBody>
          <a:bodyPr wrap="square" rtlCol="0">
            <a:spAutoFit/>
          </a:bodyPr>
          <a:lstStyle/>
          <a:p>
            <a:r>
              <a:rPr lang="en-US" sz="900">
                <a:latin typeface="+mj-lt"/>
              </a:rPr>
              <a:t>X : Yes</a:t>
            </a:r>
          </a:p>
          <a:p>
            <a:r>
              <a:rPr lang="en-US" sz="900">
                <a:latin typeface="+mj-lt"/>
              </a:rPr>
              <a:t>‘ – ’ : data not reported/unavailable</a:t>
            </a:r>
          </a:p>
        </p:txBody>
      </p:sp>
      <p:pic>
        <p:nvPicPr>
          <p:cNvPr id="3" name="Picture 2">
            <a:extLst>
              <a:ext uri="{FF2B5EF4-FFF2-40B4-BE49-F238E27FC236}">
                <a16:creationId xmlns:a16="http://schemas.microsoft.com/office/drawing/2014/main" id="{335C01DE-9394-4C01-851E-7CEA02E7A912}"/>
              </a:ext>
            </a:extLst>
          </p:cNvPr>
          <p:cNvPicPr>
            <a:picLocks noChangeAspect="1"/>
          </p:cNvPicPr>
          <p:nvPr/>
        </p:nvPicPr>
        <p:blipFill>
          <a:blip r:embed="rId3"/>
          <a:stretch>
            <a:fillRect/>
          </a:stretch>
        </p:blipFill>
        <p:spPr>
          <a:xfrm>
            <a:off x="256111" y="5609591"/>
            <a:ext cx="4467721" cy="147644"/>
          </a:xfrm>
          <a:prstGeom prst="rect">
            <a:avLst/>
          </a:prstGeom>
        </p:spPr>
      </p:pic>
      <p:sp>
        <p:nvSpPr>
          <p:cNvPr id="4" name="Rectangle 3">
            <a:extLst>
              <a:ext uri="{FF2B5EF4-FFF2-40B4-BE49-F238E27FC236}">
                <a16:creationId xmlns:a16="http://schemas.microsoft.com/office/drawing/2014/main" id="{45154593-14C7-BFFC-F1AB-E2247D658CC4}"/>
              </a:ext>
            </a:extLst>
          </p:cNvPr>
          <p:cNvSpPr/>
          <p:nvPr/>
        </p:nvSpPr>
        <p:spPr>
          <a:xfrm>
            <a:off x="237682" y="5599317"/>
            <a:ext cx="4491287" cy="152782"/>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Title 6">
            <a:extLst>
              <a:ext uri="{FF2B5EF4-FFF2-40B4-BE49-F238E27FC236}">
                <a16:creationId xmlns:a16="http://schemas.microsoft.com/office/drawing/2014/main" id="{571020B2-AFAC-6E42-EA22-5068B8C8DB6F}"/>
              </a:ext>
            </a:extLst>
          </p:cNvPr>
          <p:cNvSpPr>
            <a:spLocks noGrp="1"/>
          </p:cNvSpPr>
          <p:nvPr>
            <p:ph type="title"/>
          </p:nvPr>
        </p:nvSpPr>
        <p:spPr/>
        <p:txBody>
          <a:bodyPr>
            <a:normAutofit/>
          </a:bodyPr>
          <a:lstStyle/>
          <a:p>
            <a:r>
              <a:rPr lang="en-US"/>
              <a:t>Capacity for Kidney Transplantation</a:t>
            </a:r>
          </a:p>
        </p:txBody>
      </p:sp>
      <p:sp>
        <p:nvSpPr>
          <p:cNvPr id="8" name="Date Placeholder 3">
            <a:extLst>
              <a:ext uri="{FF2B5EF4-FFF2-40B4-BE49-F238E27FC236}">
                <a16:creationId xmlns:a16="http://schemas.microsoft.com/office/drawing/2014/main" id="{36150316-DEA4-4447-B29F-9CED6A665667}"/>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9" name="Footer Placeholder 4">
            <a:extLst>
              <a:ext uri="{FF2B5EF4-FFF2-40B4-BE49-F238E27FC236}">
                <a16:creationId xmlns:a16="http://schemas.microsoft.com/office/drawing/2014/main" id="{AF37C8E0-1FA9-C5E2-FA8D-7ABD50696FC9}"/>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6" name="Slide Number Placeholder 5">
            <a:extLst>
              <a:ext uri="{FF2B5EF4-FFF2-40B4-BE49-F238E27FC236}">
                <a16:creationId xmlns:a16="http://schemas.microsoft.com/office/drawing/2014/main" id="{01C5AFF3-5E9F-07F4-6C5F-FD298DDC4E4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27</a:t>
            </a:fld>
            <a:endParaRPr lang="en-US"/>
          </a:p>
        </p:txBody>
      </p:sp>
    </p:spTree>
    <p:extLst>
      <p:ext uri="{BB962C8B-B14F-4D97-AF65-F5344CB8AC3E}">
        <p14:creationId xmlns:p14="http://schemas.microsoft.com/office/powerpoint/2010/main" val="3697256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953382B-FF4F-E7D3-877F-65B8EE3CB07A}"/>
              </a:ext>
            </a:extLst>
          </p:cNvPr>
          <p:cNvPicPr>
            <a:picLocks noChangeAspect="1"/>
          </p:cNvPicPr>
          <p:nvPr/>
        </p:nvPicPr>
        <p:blipFill>
          <a:blip r:embed="rId2"/>
          <a:stretch>
            <a:fillRect/>
          </a:stretch>
        </p:blipFill>
        <p:spPr>
          <a:xfrm>
            <a:off x="4296864" y="2234681"/>
            <a:ext cx="3934320" cy="2520954"/>
          </a:xfrm>
          <a:prstGeom prst="rect">
            <a:avLst/>
          </a:prstGeom>
        </p:spPr>
      </p:pic>
      <p:pic>
        <p:nvPicPr>
          <p:cNvPr id="12" name="Picture 11">
            <a:extLst>
              <a:ext uri="{FF2B5EF4-FFF2-40B4-BE49-F238E27FC236}">
                <a16:creationId xmlns:a16="http://schemas.microsoft.com/office/drawing/2014/main" id="{B2FBEA7F-4DCB-96BE-E16B-3027275DA5A0}"/>
              </a:ext>
            </a:extLst>
          </p:cNvPr>
          <p:cNvPicPr>
            <a:picLocks noChangeAspect="1"/>
          </p:cNvPicPr>
          <p:nvPr/>
        </p:nvPicPr>
        <p:blipFill>
          <a:blip r:embed="rId3"/>
          <a:stretch>
            <a:fillRect/>
          </a:stretch>
        </p:blipFill>
        <p:spPr>
          <a:xfrm>
            <a:off x="207607" y="2251033"/>
            <a:ext cx="3939456" cy="2504602"/>
          </a:xfrm>
          <a:prstGeom prst="rect">
            <a:avLst/>
          </a:prstGeom>
        </p:spPr>
      </p:pic>
      <p:sp>
        <p:nvSpPr>
          <p:cNvPr id="3" name="Rectangle 2"/>
          <p:cNvSpPr/>
          <p:nvPr/>
        </p:nvSpPr>
        <p:spPr>
          <a:xfrm>
            <a:off x="4766675" y="1785393"/>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Transplant waitlist</a:t>
            </a:r>
          </a:p>
        </p:txBody>
      </p:sp>
      <p:sp>
        <p:nvSpPr>
          <p:cNvPr id="4" name="Rectangle 3"/>
          <p:cNvSpPr/>
          <p:nvPr/>
        </p:nvSpPr>
        <p:spPr>
          <a:xfrm>
            <a:off x="642449" y="1798646"/>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Transplant donor type</a:t>
            </a:r>
          </a:p>
        </p:txBody>
      </p:sp>
      <p:graphicFrame>
        <p:nvGraphicFramePr>
          <p:cNvPr id="5" name="Table 4"/>
          <p:cNvGraphicFramePr>
            <a:graphicFrameLocks noGrp="1"/>
          </p:cNvGraphicFramePr>
          <p:nvPr>
            <p:extLst>
              <p:ext uri="{D42A27DB-BD31-4B8C-83A1-F6EECF244321}">
                <p14:modId xmlns:p14="http://schemas.microsoft.com/office/powerpoint/2010/main" val="2111815056"/>
              </p:ext>
            </p:extLst>
          </p:nvPr>
        </p:nvGraphicFramePr>
        <p:xfrm>
          <a:off x="8375849" y="1593850"/>
          <a:ext cx="3426292" cy="3589264"/>
        </p:xfrm>
        <a:graphic>
          <a:graphicData uri="http://schemas.openxmlformats.org/drawingml/2006/table">
            <a:tbl>
              <a:tblPr firstRow="1" firstCol="1" bandRow="1">
                <a:tableStyleId>{F5AB1C69-6EDB-4FF4-983F-18BD219EF322}</a:tableStyleId>
              </a:tblPr>
              <a:tblGrid>
                <a:gridCol w="978568">
                  <a:extLst>
                    <a:ext uri="{9D8B030D-6E8A-4147-A177-3AD203B41FA5}">
                      <a16:colId xmlns:a16="http://schemas.microsoft.com/office/drawing/2014/main" val="3123159793"/>
                    </a:ext>
                  </a:extLst>
                </a:gridCol>
                <a:gridCol w="497305">
                  <a:extLst>
                    <a:ext uri="{9D8B030D-6E8A-4147-A177-3AD203B41FA5}">
                      <a16:colId xmlns:a16="http://schemas.microsoft.com/office/drawing/2014/main" val="3617113586"/>
                    </a:ext>
                  </a:extLst>
                </a:gridCol>
                <a:gridCol w="657726">
                  <a:extLst>
                    <a:ext uri="{9D8B030D-6E8A-4147-A177-3AD203B41FA5}">
                      <a16:colId xmlns:a16="http://schemas.microsoft.com/office/drawing/2014/main" val="3948133563"/>
                    </a:ext>
                  </a:extLst>
                </a:gridCol>
                <a:gridCol w="417095">
                  <a:extLst>
                    <a:ext uri="{9D8B030D-6E8A-4147-A177-3AD203B41FA5}">
                      <a16:colId xmlns:a16="http://schemas.microsoft.com/office/drawing/2014/main" val="40425703"/>
                    </a:ext>
                  </a:extLst>
                </a:gridCol>
                <a:gridCol w="545431">
                  <a:extLst>
                    <a:ext uri="{9D8B030D-6E8A-4147-A177-3AD203B41FA5}">
                      <a16:colId xmlns:a16="http://schemas.microsoft.com/office/drawing/2014/main" val="4239087923"/>
                    </a:ext>
                  </a:extLst>
                </a:gridCol>
                <a:gridCol w="330167">
                  <a:extLst>
                    <a:ext uri="{9D8B030D-6E8A-4147-A177-3AD203B41FA5}">
                      <a16:colId xmlns:a16="http://schemas.microsoft.com/office/drawing/2014/main" val="3284517534"/>
                    </a:ext>
                  </a:extLst>
                </a:gridCol>
              </a:tblGrid>
              <a:tr h="95882">
                <a:tc rowSpan="2">
                  <a:txBody>
                    <a:bodyPr/>
                    <a:lstStyle/>
                    <a:p>
                      <a:pPr marL="0" marR="0" algn="ctr">
                        <a:lnSpc>
                          <a:spcPct val="107000"/>
                        </a:lnSpc>
                        <a:spcBef>
                          <a:spcPts val="0"/>
                        </a:spcBef>
                        <a:spcAft>
                          <a:spcPts val="0"/>
                        </a:spcAft>
                      </a:pPr>
                      <a:r>
                        <a:rPr lang="en-US" sz="900">
                          <a:solidFill>
                            <a:schemeClr val="tx1">
                              <a:lumMod val="75000"/>
                              <a:lumOff val="25000"/>
                            </a:schemeClr>
                          </a:solidFill>
                          <a:effectLst/>
                        </a:rPr>
                        <a:t> </a:t>
                      </a:r>
                      <a:r>
                        <a:rPr lang="en-US" sz="900">
                          <a:solidFill>
                            <a:schemeClr val="bg1"/>
                          </a:solidFill>
                          <a:effectLst/>
                        </a:rPr>
                        <a:t>Country</a:t>
                      </a:r>
                      <a:endParaRPr lang="en-US" sz="9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gridSpan="2">
                  <a:txBody>
                    <a:bodyPr/>
                    <a:lstStyle/>
                    <a:p>
                      <a:pPr marL="0" marR="0" algn="ctr">
                        <a:lnSpc>
                          <a:spcPct val="107000"/>
                        </a:lnSpc>
                        <a:spcBef>
                          <a:spcPts val="0"/>
                        </a:spcBef>
                        <a:spcAft>
                          <a:spcPts val="0"/>
                        </a:spcAft>
                      </a:pPr>
                      <a:r>
                        <a:rPr lang="en-US" sz="800">
                          <a:solidFill>
                            <a:schemeClr val="tx1">
                              <a:lumMod val="75000"/>
                              <a:lumOff val="25000"/>
                            </a:schemeClr>
                          </a:solidFill>
                          <a:effectLst/>
                        </a:rPr>
                        <a:t>Donor type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hMerge="1">
                  <a:txBody>
                    <a:bodyPr/>
                    <a:lstStyle/>
                    <a:p>
                      <a:endParaRPr lang="en-US"/>
                    </a:p>
                  </a:txBody>
                  <a:tcPr/>
                </a:tc>
                <a:tc gridSpan="3">
                  <a:txBody>
                    <a:bodyPr/>
                    <a:lstStyle/>
                    <a:p>
                      <a:pPr marL="0" marR="0" algn="ctr">
                        <a:lnSpc>
                          <a:spcPct val="107000"/>
                        </a:lnSpc>
                        <a:spcBef>
                          <a:spcPts val="0"/>
                        </a:spcBef>
                        <a:spcAft>
                          <a:spcPts val="0"/>
                        </a:spcAft>
                      </a:pPr>
                      <a:r>
                        <a:rPr lang="en-US" sz="800">
                          <a:solidFill>
                            <a:schemeClr val="tx1">
                              <a:lumMod val="75000"/>
                              <a:lumOff val="25000"/>
                            </a:schemeClr>
                          </a:solidFill>
                          <a:effectLst/>
                        </a:rPr>
                        <a:t>Transplant waitlist</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68334157"/>
                  </a:ext>
                </a:extLst>
              </a:tr>
              <a:tr h="153241">
                <a:tc vMerge="1">
                  <a:txBody>
                    <a:bodyPr/>
                    <a:lstStyle/>
                    <a:p>
                      <a:endParaRPr lang="en-US"/>
                    </a:p>
                  </a:txBody>
                  <a:tcP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Live donors only</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Combination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National</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Regional only</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None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041701995"/>
                  </a:ext>
                </a:extLst>
              </a:tr>
              <a:tr h="145740">
                <a:tc>
                  <a:txBody>
                    <a:bodyPr/>
                    <a:lstStyle/>
                    <a:p>
                      <a:pPr marL="0" marR="0" algn="l">
                        <a:lnSpc>
                          <a:spcPct val="107000"/>
                        </a:lnSpc>
                        <a:spcBef>
                          <a:spcPts val="0"/>
                        </a:spcBef>
                        <a:spcAft>
                          <a:spcPts val="0"/>
                        </a:spcAft>
                      </a:pPr>
                      <a:r>
                        <a:rPr lang="en-US" sz="900">
                          <a:solidFill>
                            <a:schemeClr val="tx1">
                              <a:lumMod val="75000"/>
                              <a:lumOff val="25000"/>
                            </a:schemeClr>
                          </a:solidFill>
                          <a:effectLst/>
                        </a:rPr>
                        <a:t>Andorra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662122055"/>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Austria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178318834"/>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Belgium</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922258888"/>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Denmark</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280271476"/>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Finland</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995063783"/>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France</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378683344"/>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Germany</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095076611"/>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Greece</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635912164"/>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Iceland</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38559586"/>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Ireland</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513792863"/>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Israel</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568691891"/>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Italy</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426971793"/>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Liechtenstein</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778712337"/>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Luxembourg</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189049283"/>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Malta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336227463"/>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Netherlands</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233297996"/>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Norway</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005355458"/>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Portugal</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723325337"/>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Spain</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671105821"/>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Sweden</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565255937"/>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Switzerland</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993422285"/>
                  </a:ext>
                </a:extLst>
              </a:tr>
              <a:tr h="145740">
                <a:tc>
                  <a:txBody>
                    <a:bodyPr/>
                    <a:lstStyle/>
                    <a:p>
                      <a:pPr marL="0" marR="0" algn="l">
                        <a:lnSpc>
                          <a:spcPct val="107000"/>
                        </a:lnSpc>
                        <a:spcBef>
                          <a:spcPts val="0"/>
                        </a:spcBef>
                        <a:spcAft>
                          <a:spcPts val="0"/>
                        </a:spcAft>
                      </a:pPr>
                      <a:r>
                        <a:rPr lang="en-ZA" sz="900">
                          <a:solidFill>
                            <a:schemeClr val="tx1">
                              <a:lumMod val="75000"/>
                              <a:lumOff val="25000"/>
                            </a:schemeClr>
                          </a:solidFill>
                          <a:effectLst/>
                        </a:rPr>
                        <a:t>United Kingdom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69" marR="4269" marT="4269"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811008706"/>
                  </a:ext>
                </a:extLst>
              </a:tr>
            </a:tbl>
          </a:graphicData>
        </a:graphic>
      </p:graphicFrame>
      <p:sp>
        <p:nvSpPr>
          <p:cNvPr id="8" name="Rectangle 7"/>
          <p:cNvSpPr/>
          <p:nvPr/>
        </p:nvSpPr>
        <p:spPr>
          <a:xfrm>
            <a:off x="207607" y="2229544"/>
            <a:ext cx="3939457" cy="25341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291728" y="2229544"/>
            <a:ext cx="3939456" cy="252609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8296992" y="5179050"/>
            <a:ext cx="687299" cy="246221"/>
          </a:xfrm>
          <a:prstGeom prst="rect">
            <a:avLst/>
          </a:prstGeom>
          <a:noFill/>
        </p:spPr>
        <p:txBody>
          <a:bodyPr wrap="square" rtlCol="0">
            <a:spAutoFit/>
          </a:bodyPr>
          <a:lstStyle/>
          <a:p>
            <a:r>
              <a:rPr lang="en-US" sz="1000">
                <a:latin typeface="+mj-lt"/>
              </a:rPr>
              <a:t>X : Yes</a:t>
            </a:r>
          </a:p>
        </p:txBody>
      </p:sp>
      <p:sp>
        <p:nvSpPr>
          <p:cNvPr id="6" name="Title 5">
            <a:extLst>
              <a:ext uri="{FF2B5EF4-FFF2-40B4-BE49-F238E27FC236}">
                <a16:creationId xmlns:a16="http://schemas.microsoft.com/office/drawing/2014/main" id="{7B503E01-A993-C725-B3DE-FCF4D08006BD}"/>
              </a:ext>
            </a:extLst>
          </p:cNvPr>
          <p:cNvSpPr>
            <a:spLocks noGrp="1"/>
          </p:cNvSpPr>
          <p:nvPr>
            <p:ph type="title"/>
          </p:nvPr>
        </p:nvSpPr>
        <p:spPr/>
        <p:txBody>
          <a:bodyPr>
            <a:normAutofit/>
          </a:bodyPr>
          <a:lstStyle/>
          <a:p>
            <a:r>
              <a:rPr lang="en-US"/>
              <a:t>Capacity for Kidney Transplantation (cont’d)</a:t>
            </a:r>
          </a:p>
        </p:txBody>
      </p:sp>
      <p:sp>
        <p:nvSpPr>
          <p:cNvPr id="11" name="Date Placeholder 3">
            <a:extLst>
              <a:ext uri="{FF2B5EF4-FFF2-40B4-BE49-F238E27FC236}">
                <a16:creationId xmlns:a16="http://schemas.microsoft.com/office/drawing/2014/main" id="{C707020C-406A-CBA9-5B4A-A4FF4CA3A293}"/>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3" name="Footer Placeholder 4">
            <a:extLst>
              <a:ext uri="{FF2B5EF4-FFF2-40B4-BE49-F238E27FC236}">
                <a16:creationId xmlns:a16="http://schemas.microsoft.com/office/drawing/2014/main" id="{C8DE7AA7-90B7-1FEF-B9D1-4B29782CB7CA}"/>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5" name="Slide Number Placeholder 5">
            <a:extLst>
              <a:ext uri="{FF2B5EF4-FFF2-40B4-BE49-F238E27FC236}">
                <a16:creationId xmlns:a16="http://schemas.microsoft.com/office/drawing/2014/main" id="{3C6204C3-5527-99FC-7F7D-2E162B04DFE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28</a:t>
            </a:fld>
            <a:endParaRPr lang="en-US"/>
          </a:p>
        </p:txBody>
      </p:sp>
    </p:spTree>
    <p:extLst>
      <p:ext uri="{BB962C8B-B14F-4D97-AF65-F5344CB8AC3E}">
        <p14:creationId xmlns:p14="http://schemas.microsoft.com/office/powerpoint/2010/main" val="1275454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55C597D-C73B-D55E-57A3-BA05DD1E4792}"/>
              </a:ext>
            </a:extLst>
          </p:cNvPr>
          <p:cNvPicPr>
            <a:picLocks noChangeAspect="1"/>
          </p:cNvPicPr>
          <p:nvPr/>
        </p:nvPicPr>
        <p:blipFill>
          <a:blip r:embed="rId2"/>
          <a:stretch>
            <a:fillRect/>
          </a:stretch>
        </p:blipFill>
        <p:spPr>
          <a:xfrm>
            <a:off x="790697" y="4127773"/>
            <a:ext cx="3973804" cy="2527083"/>
          </a:xfrm>
          <a:prstGeom prst="rect">
            <a:avLst/>
          </a:prstGeom>
        </p:spPr>
      </p:pic>
      <p:pic>
        <p:nvPicPr>
          <p:cNvPr id="6" name="Picture 5">
            <a:extLst>
              <a:ext uri="{FF2B5EF4-FFF2-40B4-BE49-F238E27FC236}">
                <a16:creationId xmlns:a16="http://schemas.microsoft.com/office/drawing/2014/main" id="{52074E10-4A61-4C56-7939-668A265E83B4}"/>
              </a:ext>
            </a:extLst>
          </p:cNvPr>
          <p:cNvPicPr>
            <a:picLocks noChangeAspect="1"/>
          </p:cNvPicPr>
          <p:nvPr/>
        </p:nvPicPr>
        <p:blipFill>
          <a:blip r:embed="rId3"/>
          <a:stretch>
            <a:fillRect/>
          </a:stretch>
        </p:blipFill>
        <p:spPr>
          <a:xfrm>
            <a:off x="790697" y="1258868"/>
            <a:ext cx="3973804" cy="2492900"/>
          </a:xfrm>
          <a:prstGeom prst="rect">
            <a:avLst/>
          </a:prstGeom>
        </p:spPr>
      </p:pic>
      <p:sp>
        <p:nvSpPr>
          <p:cNvPr id="9" name="Rectangle 8"/>
          <p:cNvSpPr/>
          <p:nvPr/>
        </p:nvSpPr>
        <p:spPr>
          <a:xfrm>
            <a:off x="1159936" y="863985"/>
            <a:ext cx="306977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j-lt"/>
                <a:ea typeface="+mn-ea"/>
                <a:cs typeface="+mn-cs"/>
              </a:rPr>
              <a:t>HD frequency</a:t>
            </a:r>
          </a:p>
        </p:txBody>
      </p:sp>
      <p:sp>
        <p:nvSpPr>
          <p:cNvPr id="10" name="Rectangle 9"/>
          <p:cNvSpPr/>
          <p:nvPr/>
        </p:nvSpPr>
        <p:spPr>
          <a:xfrm>
            <a:off x="1159936" y="3778729"/>
            <a:ext cx="306977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j-lt"/>
                <a:ea typeface="+mn-ea"/>
                <a:cs typeface="+mn-cs"/>
              </a:rPr>
              <a:t>PD frequency</a:t>
            </a:r>
          </a:p>
        </p:txBody>
      </p:sp>
      <p:graphicFrame>
        <p:nvGraphicFramePr>
          <p:cNvPr id="15" name="Table 14"/>
          <p:cNvGraphicFramePr>
            <a:graphicFrameLocks noGrp="1"/>
          </p:cNvGraphicFramePr>
          <p:nvPr>
            <p:extLst>
              <p:ext uri="{D42A27DB-BD31-4B8C-83A1-F6EECF244321}">
                <p14:modId xmlns:p14="http://schemas.microsoft.com/office/powerpoint/2010/main" val="2342486522"/>
              </p:ext>
            </p:extLst>
          </p:nvPr>
        </p:nvGraphicFramePr>
        <p:xfrm>
          <a:off x="5138877" y="1584543"/>
          <a:ext cx="6529144" cy="4251960"/>
        </p:xfrm>
        <a:graphic>
          <a:graphicData uri="http://schemas.openxmlformats.org/drawingml/2006/table">
            <a:tbl>
              <a:tblPr firstRow="1" firstCol="1" bandRow="1">
                <a:tableStyleId>{F5AB1C69-6EDB-4FF4-983F-18BD219EF322}</a:tableStyleId>
              </a:tblPr>
              <a:tblGrid>
                <a:gridCol w="1039174">
                  <a:extLst>
                    <a:ext uri="{9D8B030D-6E8A-4147-A177-3AD203B41FA5}">
                      <a16:colId xmlns:a16="http://schemas.microsoft.com/office/drawing/2014/main" val="789520830"/>
                    </a:ext>
                  </a:extLst>
                </a:gridCol>
                <a:gridCol w="548997">
                  <a:extLst>
                    <a:ext uri="{9D8B030D-6E8A-4147-A177-3AD203B41FA5}">
                      <a16:colId xmlns:a16="http://schemas.microsoft.com/office/drawing/2014/main" val="2008301517"/>
                    </a:ext>
                  </a:extLst>
                </a:gridCol>
                <a:gridCol w="548997">
                  <a:extLst>
                    <a:ext uri="{9D8B030D-6E8A-4147-A177-3AD203B41FA5}">
                      <a16:colId xmlns:a16="http://schemas.microsoft.com/office/drawing/2014/main" val="4294578588"/>
                    </a:ext>
                  </a:extLst>
                </a:gridCol>
                <a:gridCol w="548997">
                  <a:extLst>
                    <a:ext uri="{9D8B030D-6E8A-4147-A177-3AD203B41FA5}">
                      <a16:colId xmlns:a16="http://schemas.microsoft.com/office/drawing/2014/main" val="2266332843"/>
                    </a:ext>
                  </a:extLst>
                </a:gridCol>
                <a:gridCol w="548997">
                  <a:extLst>
                    <a:ext uri="{9D8B030D-6E8A-4147-A177-3AD203B41FA5}">
                      <a16:colId xmlns:a16="http://schemas.microsoft.com/office/drawing/2014/main" val="3063130833"/>
                    </a:ext>
                  </a:extLst>
                </a:gridCol>
                <a:gridCol w="548997">
                  <a:extLst>
                    <a:ext uri="{9D8B030D-6E8A-4147-A177-3AD203B41FA5}">
                      <a16:colId xmlns:a16="http://schemas.microsoft.com/office/drawing/2014/main" val="481018503"/>
                    </a:ext>
                  </a:extLst>
                </a:gridCol>
                <a:gridCol w="548997">
                  <a:extLst>
                    <a:ext uri="{9D8B030D-6E8A-4147-A177-3AD203B41FA5}">
                      <a16:colId xmlns:a16="http://schemas.microsoft.com/office/drawing/2014/main" val="3938784010"/>
                    </a:ext>
                  </a:extLst>
                </a:gridCol>
                <a:gridCol w="548997">
                  <a:extLst>
                    <a:ext uri="{9D8B030D-6E8A-4147-A177-3AD203B41FA5}">
                      <a16:colId xmlns:a16="http://schemas.microsoft.com/office/drawing/2014/main" val="3577492049"/>
                    </a:ext>
                  </a:extLst>
                </a:gridCol>
                <a:gridCol w="548997">
                  <a:extLst>
                    <a:ext uri="{9D8B030D-6E8A-4147-A177-3AD203B41FA5}">
                      <a16:colId xmlns:a16="http://schemas.microsoft.com/office/drawing/2014/main" val="3255845909"/>
                    </a:ext>
                  </a:extLst>
                </a:gridCol>
                <a:gridCol w="548997">
                  <a:extLst>
                    <a:ext uri="{9D8B030D-6E8A-4147-A177-3AD203B41FA5}">
                      <a16:colId xmlns:a16="http://schemas.microsoft.com/office/drawing/2014/main" val="511083912"/>
                    </a:ext>
                  </a:extLst>
                </a:gridCol>
                <a:gridCol w="548997">
                  <a:extLst>
                    <a:ext uri="{9D8B030D-6E8A-4147-A177-3AD203B41FA5}">
                      <a16:colId xmlns:a16="http://schemas.microsoft.com/office/drawing/2014/main" val="1651688737"/>
                    </a:ext>
                  </a:extLst>
                </a:gridCol>
              </a:tblGrid>
              <a:tr h="182540">
                <a:tc rowSpan="2">
                  <a:txBody>
                    <a:bodyPr/>
                    <a:lstStyle/>
                    <a:p>
                      <a:pPr marL="0" marR="0" algn="ctr">
                        <a:spcBef>
                          <a:spcPts val="0"/>
                        </a:spcBef>
                        <a:spcAft>
                          <a:spcPts val="0"/>
                        </a:spcAft>
                      </a:pPr>
                      <a:r>
                        <a:rPr lang="en-US" sz="900">
                          <a:solidFill>
                            <a:schemeClr val="bg1"/>
                          </a:solidFill>
                          <a:effectLst/>
                        </a:rPr>
                        <a:t>Country</a:t>
                      </a:r>
                      <a:endParaRPr lang="en-US" sz="900">
                        <a:solidFill>
                          <a:schemeClr val="bg1"/>
                        </a:solidFill>
                        <a:effectLst/>
                        <a:latin typeface="+mj-lt"/>
                        <a:ea typeface="Calibri" panose="020F0502020204030204" pitchFamily="34" charset="0"/>
                        <a:cs typeface="Arial" panose="020B0604020202020204" pitchFamily="34" charset="0"/>
                      </a:endParaRPr>
                    </a:p>
                  </a:txBody>
                  <a:tcPr marL="28822" marR="28822" marT="0" marB="0" anchor="ctr"/>
                </a:tc>
                <a:tc gridSpan="5">
                  <a:txBody>
                    <a:bodyPr/>
                    <a:lstStyle/>
                    <a:p>
                      <a:pPr marL="0" marR="0" algn="ctr">
                        <a:spcBef>
                          <a:spcPts val="0"/>
                        </a:spcBef>
                        <a:spcAft>
                          <a:spcPts val="0"/>
                        </a:spcAft>
                      </a:pPr>
                      <a:r>
                        <a:rPr lang="en-US" sz="900">
                          <a:solidFill>
                            <a:schemeClr val="tx1">
                              <a:lumMod val="75000"/>
                              <a:lumOff val="25000"/>
                            </a:schemeClr>
                          </a:solidFill>
                          <a:effectLst/>
                        </a:rPr>
                        <a:t>HD frequency</a:t>
                      </a:r>
                    </a:p>
                    <a:p>
                      <a:pPr marL="0" marR="0" algn="ctr">
                        <a:spcBef>
                          <a:spcPts val="0"/>
                        </a:spcBef>
                        <a:spcAft>
                          <a:spcPts val="0"/>
                        </a:spcAft>
                      </a:pPr>
                      <a:r>
                        <a:rPr lang="en-US" sz="900">
                          <a:solidFill>
                            <a:schemeClr val="tx1">
                              <a:lumMod val="75000"/>
                              <a:lumOff val="25000"/>
                            </a:schemeClr>
                          </a:solidFill>
                          <a:effectLst/>
                        </a:rPr>
                        <a:t>a center-based service that involves treatment </a:t>
                      </a:r>
                    </a:p>
                    <a:p>
                      <a:pPr marL="0" marR="0" algn="ctr">
                        <a:spcBef>
                          <a:spcPts val="0"/>
                        </a:spcBef>
                        <a:spcAft>
                          <a:spcPts val="0"/>
                        </a:spcAft>
                      </a:pPr>
                      <a:r>
                        <a:rPr lang="en-US" sz="900">
                          <a:solidFill>
                            <a:schemeClr val="tx1">
                              <a:lumMod val="75000"/>
                              <a:lumOff val="25000"/>
                            </a:schemeClr>
                          </a:solidFill>
                          <a:effectLst/>
                        </a:rPr>
                        <a:t>3x week/3-4x hours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spcBef>
                          <a:spcPts val="0"/>
                        </a:spcBef>
                        <a:spcAft>
                          <a:spcPts val="0"/>
                        </a:spcAft>
                      </a:pPr>
                      <a:r>
                        <a:rPr lang="en-US" sz="900" kern="1200">
                          <a:solidFill>
                            <a:schemeClr val="tx1">
                              <a:lumMod val="75000"/>
                              <a:lumOff val="25000"/>
                            </a:schemeClr>
                          </a:solidFill>
                          <a:effectLst/>
                        </a:rPr>
                        <a:t> PD frequency</a:t>
                      </a:r>
                    </a:p>
                    <a:p>
                      <a:pPr marL="0" marR="0" algn="ctr">
                        <a:spcBef>
                          <a:spcPts val="0"/>
                        </a:spcBef>
                        <a:spcAft>
                          <a:spcPts val="0"/>
                        </a:spcAft>
                      </a:pPr>
                      <a:r>
                        <a:rPr lang="en-US" sz="900" kern="1200">
                          <a:solidFill>
                            <a:schemeClr val="tx1">
                              <a:lumMod val="75000"/>
                              <a:lumOff val="25000"/>
                            </a:schemeClr>
                          </a:solidFill>
                          <a:effectLst/>
                        </a:rPr>
                        <a:t>ability to do adequate exchanges</a:t>
                      </a:r>
                    </a:p>
                    <a:p>
                      <a:pPr marL="0" marR="0" algn="ctr">
                        <a:spcBef>
                          <a:spcPts val="0"/>
                        </a:spcBef>
                        <a:spcAft>
                          <a:spcPts val="0"/>
                        </a:spcAft>
                      </a:pPr>
                      <a:r>
                        <a:rPr lang="en-US" sz="900" kern="1200">
                          <a:solidFill>
                            <a:schemeClr val="tx1">
                              <a:lumMod val="75000"/>
                              <a:lumOff val="25000"/>
                            </a:schemeClr>
                          </a:solidFill>
                          <a:effectLst/>
                        </a:rPr>
                        <a:t>3-4x day</a:t>
                      </a:r>
                    </a:p>
                    <a:p>
                      <a:pPr marL="0" marR="0" algn="ctr">
                        <a:spcBef>
                          <a:spcPts val="0"/>
                        </a:spcBef>
                        <a:spcAft>
                          <a:spcPts val="0"/>
                        </a:spcAft>
                      </a:pPr>
                      <a:r>
                        <a:rPr lang="en-US" sz="900" kern="1200">
                          <a:solidFill>
                            <a:schemeClr val="tx1">
                              <a:lumMod val="75000"/>
                              <a:lumOff val="25000"/>
                            </a:schemeClr>
                          </a:solidFill>
                          <a:effectLst/>
                        </a:rPr>
                        <a:t>(or equivalent cycles on automated PD)</a:t>
                      </a:r>
                      <a:endParaRPr lang="en-US" sz="900" kern="1200">
                        <a:solidFill>
                          <a:schemeClr val="tx1">
                            <a:lumMod val="75000"/>
                            <a:lumOff val="25000"/>
                          </a:schemeClr>
                        </a:solidFill>
                        <a:effectLst/>
                        <a:latin typeface="+mj-lt"/>
                        <a:ea typeface="+mn-ea"/>
                        <a:cs typeface="+mn-cs"/>
                      </a:endParaRPr>
                    </a:p>
                  </a:txBody>
                  <a:tcPr marL="68580" marR="68580" marT="0" marB="0" anchor="ct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solidFill>
                      <a:srgbClr val="B4DDEA"/>
                    </a:solidFill>
                  </a:tcP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solidFill>
                      <a:srgbClr val="B4DDEA"/>
                    </a:solidFill>
                  </a:tcP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solidFill>
                      <a:srgbClr val="B4DDEA"/>
                    </a:solidFill>
                  </a:tcP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solidFill>
                      <a:srgbClr val="B4DDEA"/>
                    </a:solidFill>
                  </a:tcPr>
                </a:tc>
                <a:extLst>
                  <a:ext uri="{0D108BD9-81ED-4DB2-BD59-A6C34878D82A}">
                    <a16:rowId xmlns:a16="http://schemas.microsoft.com/office/drawing/2014/main" val="2140843773"/>
                  </a:ext>
                </a:extLst>
              </a:tr>
              <a:tr h="179338">
                <a:tc vMerge="1">
                  <a:txBody>
                    <a:bodyPr/>
                    <a:lstStyle/>
                    <a:p>
                      <a:endParaRPr lang="en-US"/>
                    </a:p>
                  </a:txBody>
                  <a:tcPr/>
                </a:tc>
                <a:tc>
                  <a:txBody>
                    <a:bodyPr/>
                    <a:lstStyle/>
                    <a:p>
                      <a:pPr marL="0" marR="0" algn="ctr">
                        <a:spcBef>
                          <a:spcPts val="0"/>
                        </a:spcBef>
                        <a:spcAft>
                          <a:spcPts val="0"/>
                        </a:spcAft>
                      </a:pPr>
                      <a:r>
                        <a:rPr lang="en-ZA" sz="900">
                          <a:solidFill>
                            <a:schemeClr val="tx1">
                              <a:lumMod val="75000"/>
                              <a:lumOff val="25000"/>
                            </a:schemeClr>
                          </a:solidFill>
                          <a:effectLst/>
                        </a:rPr>
                        <a:t>Generally available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ZA" sz="900">
                          <a:solidFill>
                            <a:schemeClr val="tx1">
                              <a:lumMod val="75000"/>
                              <a:lumOff val="25000"/>
                            </a:schemeClr>
                          </a:solidFill>
                          <a:effectLst/>
                        </a:rPr>
                        <a:t>Generally not available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Never</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ZA" sz="900">
                          <a:solidFill>
                            <a:schemeClr val="tx1">
                              <a:lumMod val="75000"/>
                              <a:lumOff val="25000"/>
                            </a:schemeClr>
                          </a:solidFill>
                          <a:effectLst/>
                        </a:rPr>
                        <a:t>Unknown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ZA" sz="900">
                          <a:solidFill>
                            <a:schemeClr val="tx1">
                              <a:lumMod val="75000"/>
                              <a:lumOff val="25000"/>
                            </a:schemeClr>
                          </a:solidFill>
                          <a:effectLst/>
                        </a:rPr>
                        <a:t>N/A (dialysis not provided)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ZA" sz="900" kern="1200">
                          <a:solidFill>
                            <a:schemeClr val="tx1">
                              <a:lumMod val="75000"/>
                              <a:lumOff val="25000"/>
                            </a:schemeClr>
                          </a:solidFill>
                          <a:effectLst/>
                        </a:rPr>
                        <a:t>Generally available</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ZA" sz="900" kern="1200">
                          <a:solidFill>
                            <a:schemeClr val="tx1">
                              <a:lumMod val="75000"/>
                              <a:lumOff val="25000"/>
                            </a:schemeClr>
                          </a:solidFill>
                          <a:effectLst/>
                        </a:rPr>
                        <a:t>Generally not available</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Never</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ZA" sz="900" kern="1200">
                          <a:solidFill>
                            <a:schemeClr val="tx1">
                              <a:lumMod val="75000"/>
                              <a:lumOff val="25000"/>
                            </a:schemeClr>
                          </a:solidFill>
                          <a:effectLst/>
                        </a:rPr>
                        <a:t>Unknown</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ZA" sz="900" kern="1200">
                          <a:solidFill>
                            <a:schemeClr val="tx1">
                              <a:lumMod val="75000"/>
                              <a:lumOff val="25000"/>
                            </a:schemeClr>
                          </a:solidFill>
                          <a:effectLst/>
                        </a:rPr>
                        <a:t>N/A (dialysis not provided)</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978047939"/>
                  </a:ext>
                </a:extLst>
              </a:tr>
              <a:tr h="91270">
                <a:tc>
                  <a:txBody>
                    <a:bodyPr/>
                    <a:lstStyle/>
                    <a:p>
                      <a:pPr marL="0" marR="0">
                        <a:spcBef>
                          <a:spcPts val="0"/>
                        </a:spcBef>
                        <a:spcAft>
                          <a:spcPts val="0"/>
                        </a:spcAft>
                      </a:pPr>
                      <a:r>
                        <a:rPr lang="en-US" sz="900">
                          <a:solidFill>
                            <a:schemeClr val="tx1">
                              <a:lumMod val="75000"/>
                              <a:lumOff val="25000"/>
                            </a:schemeClr>
                          </a:solidFill>
                          <a:effectLst/>
                        </a:rPr>
                        <a:t>Andorra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3354349497"/>
                  </a:ext>
                </a:extLst>
              </a:tr>
              <a:tr h="91270">
                <a:tc>
                  <a:txBody>
                    <a:bodyPr/>
                    <a:lstStyle/>
                    <a:p>
                      <a:pPr marL="0" marR="0">
                        <a:spcBef>
                          <a:spcPts val="0"/>
                        </a:spcBef>
                        <a:spcAft>
                          <a:spcPts val="0"/>
                        </a:spcAft>
                      </a:pPr>
                      <a:r>
                        <a:rPr lang="en-ZA" sz="900">
                          <a:solidFill>
                            <a:schemeClr val="tx1">
                              <a:lumMod val="75000"/>
                              <a:lumOff val="25000"/>
                            </a:schemeClr>
                          </a:solidFill>
                          <a:effectLst/>
                        </a:rPr>
                        <a:t>Austria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340924319"/>
                  </a:ext>
                </a:extLst>
              </a:tr>
              <a:tr h="91270">
                <a:tc>
                  <a:txBody>
                    <a:bodyPr/>
                    <a:lstStyle/>
                    <a:p>
                      <a:pPr marL="0" marR="0">
                        <a:spcBef>
                          <a:spcPts val="0"/>
                        </a:spcBef>
                        <a:spcAft>
                          <a:spcPts val="0"/>
                        </a:spcAft>
                      </a:pPr>
                      <a:r>
                        <a:rPr lang="en-ZA" sz="900">
                          <a:solidFill>
                            <a:schemeClr val="tx1">
                              <a:lumMod val="75000"/>
                              <a:lumOff val="25000"/>
                            </a:schemeClr>
                          </a:solidFill>
                          <a:effectLst/>
                        </a:rPr>
                        <a:t>Belgium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2202445442"/>
                  </a:ext>
                </a:extLst>
              </a:tr>
              <a:tr h="91270">
                <a:tc>
                  <a:txBody>
                    <a:bodyPr/>
                    <a:lstStyle/>
                    <a:p>
                      <a:pPr marL="0" marR="0">
                        <a:spcBef>
                          <a:spcPts val="0"/>
                        </a:spcBef>
                        <a:spcAft>
                          <a:spcPts val="0"/>
                        </a:spcAft>
                      </a:pPr>
                      <a:r>
                        <a:rPr lang="en-ZA" sz="900">
                          <a:solidFill>
                            <a:schemeClr val="tx1">
                              <a:lumMod val="75000"/>
                              <a:lumOff val="25000"/>
                            </a:schemeClr>
                          </a:solidFill>
                          <a:effectLst/>
                        </a:rPr>
                        <a:t>Denmark</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118975892"/>
                  </a:ext>
                </a:extLst>
              </a:tr>
              <a:tr h="91270">
                <a:tc>
                  <a:txBody>
                    <a:bodyPr/>
                    <a:lstStyle/>
                    <a:p>
                      <a:pPr marL="0" marR="0">
                        <a:spcBef>
                          <a:spcPts val="0"/>
                        </a:spcBef>
                        <a:spcAft>
                          <a:spcPts val="0"/>
                        </a:spcAft>
                      </a:pPr>
                      <a:r>
                        <a:rPr lang="en-ZA" sz="900">
                          <a:solidFill>
                            <a:schemeClr val="tx1">
                              <a:lumMod val="75000"/>
                              <a:lumOff val="25000"/>
                            </a:schemeClr>
                          </a:solidFill>
                          <a:effectLst/>
                        </a:rPr>
                        <a:t>Finland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3940121986"/>
                  </a:ext>
                </a:extLst>
              </a:tr>
              <a:tr h="91270">
                <a:tc>
                  <a:txBody>
                    <a:bodyPr/>
                    <a:lstStyle/>
                    <a:p>
                      <a:pPr marL="0" marR="0">
                        <a:spcBef>
                          <a:spcPts val="0"/>
                        </a:spcBef>
                        <a:spcAft>
                          <a:spcPts val="0"/>
                        </a:spcAft>
                      </a:pPr>
                      <a:r>
                        <a:rPr lang="en-ZA" sz="900">
                          <a:solidFill>
                            <a:schemeClr val="tx1">
                              <a:lumMod val="75000"/>
                              <a:lumOff val="25000"/>
                            </a:schemeClr>
                          </a:solidFill>
                          <a:effectLst/>
                        </a:rPr>
                        <a:t>France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3348564148"/>
                  </a:ext>
                </a:extLst>
              </a:tr>
              <a:tr h="91270">
                <a:tc>
                  <a:txBody>
                    <a:bodyPr/>
                    <a:lstStyle/>
                    <a:p>
                      <a:pPr marL="0" marR="0">
                        <a:spcBef>
                          <a:spcPts val="0"/>
                        </a:spcBef>
                        <a:spcAft>
                          <a:spcPts val="0"/>
                        </a:spcAft>
                      </a:pPr>
                      <a:r>
                        <a:rPr lang="en-ZA" sz="900">
                          <a:solidFill>
                            <a:schemeClr val="tx1">
                              <a:lumMod val="75000"/>
                              <a:lumOff val="25000"/>
                            </a:schemeClr>
                          </a:solidFill>
                          <a:effectLst/>
                        </a:rPr>
                        <a:t>Germany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2310866282"/>
                  </a:ext>
                </a:extLst>
              </a:tr>
              <a:tr h="91270">
                <a:tc>
                  <a:txBody>
                    <a:bodyPr/>
                    <a:lstStyle/>
                    <a:p>
                      <a:pPr marL="0" marR="0">
                        <a:spcBef>
                          <a:spcPts val="0"/>
                        </a:spcBef>
                        <a:spcAft>
                          <a:spcPts val="0"/>
                        </a:spcAft>
                      </a:pPr>
                      <a:r>
                        <a:rPr lang="en-ZA" sz="900">
                          <a:solidFill>
                            <a:schemeClr val="tx1">
                              <a:lumMod val="75000"/>
                              <a:lumOff val="25000"/>
                            </a:schemeClr>
                          </a:solidFill>
                          <a:effectLst/>
                        </a:rPr>
                        <a:t>Greece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1905155332"/>
                  </a:ext>
                </a:extLst>
              </a:tr>
              <a:tr h="91270">
                <a:tc>
                  <a:txBody>
                    <a:bodyPr/>
                    <a:lstStyle/>
                    <a:p>
                      <a:pPr marL="0" marR="0">
                        <a:spcBef>
                          <a:spcPts val="0"/>
                        </a:spcBef>
                        <a:spcAft>
                          <a:spcPts val="0"/>
                        </a:spcAft>
                      </a:pPr>
                      <a:r>
                        <a:rPr lang="en-ZA" sz="900">
                          <a:solidFill>
                            <a:schemeClr val="tx1">
                              <a:lumMod val="75000"/>
                              <a:lumOff val="25000"/>
                            </a:schemeClr>
                          </a:solidFill>
                          <a:effectLst/>
                        </a:rPr>
                        <a:t>Iceland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X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274935280"/>
                  </a:ext>
                </a:extLst>
              </a:tr>
              <a:tr h="91270">
                <a:tc>
                  <a:txBody>
                    <a:bodyPr/>
                    <a:lstStyle/>
                    <a:p>
                      <a:pPr marL="0" marR="0">
                        <a:spcBef>
                          <a:spcPts val="0"/>
                        </a:spcBef>
                        <a:spcAft>
                          <a:spcPts val="0"/>
                        </a:spcAft>
                      </a:pPr>
                      <a:r>
                        <a:rPr lang="en-ZA" sz="900">
                          <a:solidFill>
                            <a:schemeClr val="tx1">
                              <a:lumMod val="75000"/>
                              <a:lumOff val="25000"/>
                            </a:schemeClr>
                          </a:solidFill>
                          <a:effectLst/>
                        </a:rPr>
                        <a:t>Ireland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3048937433"/>
                  </a:ext>
                </a:extLst>
              </a:tr>
              <a:tr h="91270">
                <a:tc>
                  <a:txBody>
                    <a:bodyPr/>
                    <a:lstStyle/>
                    <a:p>
                      <a:pPr marL="0" marR="0">
                        <a:spcBef>
                          <a:spcPts val="0"/>
                        </a:spcBef>
                        <a:spcAft>
                          <a:spcPts val="0"/>
                        </a:spcAft>
                      </a:pPr>
                      <a:r>
                        <a:rPr lang="en-ZA" sz="900">
                          <a:solidFill>
                            <a:schemeClr val="tx1">
                              <a:lumMod val="75000"/>
                              <a:lumOff val="25000"/>
                            </a:schemeClr>
                          </a:solidFill>
                          <a:effectLst/>
                        </a:rPr>
                        <a:t>Israel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3176714252"/>
                  </a:ext>
                </a:extLst>
              </a:tr>
              <a:tr h="91270">
                <a:tc>
                  <a:txBody>
                    <a:bodyPr/>
                    <a:lstStyle/>
                    <a:p>
                      <a:pPr marL="0" marR="0">
                        <a:spcBef>
                          <a:spcPts val="0"/>
                        </a:spcBef>
                        <a:spcAft>
                          <a:spcPts val="0"/>
                        </a:spcAft>
                      </a:pPr>
                      <a:r>
                        <a:rPr lang="en-ZA" sz="900">
                          <a:solidFill>
                            <a:schemeClr val="tx1">
                              <a:lumMod val="75000"/>
                              <a:lumOff val="25000"/>
                            </a:schemeClr>
                          </a:solidFill>
                          <a:effectLst/>
                        </a:rPr>
                        <a:t>Italy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2150442822"/>
                  </a:ext>
                </a:extLst>
              </a:tr>
              <a:tr h="91270">
                <a:tc>
                  <a:txBody>
                    <a:bodyPr/>
                    <a:lstStyle/>
                    <a:p>
                      <a:pPr marL="0" marR="0">
                        <a:spcBef>
                          <a:spcPts val="0"/>
                        </a:spcBef>
                        <a:spcAft>
                          <a:spcPts val="0"/>
                        </a:spcAft>
                      </a:pPr>
                      <a:r>
                        <a:rPr lang="en-ZA" sz="900">
                          <a:solidFill>
                            <a:schemeClr val="tx1">
                              <a:lumMod val="75000"/>
                              <a:lumOff val="25000"/>
                            </a:schemeClr>
                          </a:solidFill>
                          <a:effectLst/>
                        </a:rPr>
                        <a:t>Liechtenstein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3893213762"/>
                  </a:ext>
                </a:extLst>
              </a:tr>
              <a:tr h="91270">
                <a:tc>
                  <a:txBody>
                    <a:bodyPr/>
                    <a:lstStyle/>
                    <a:p>
                      <a:pPr marL="0" marR="0">
                        <a:spcBef>
                          <a:spcPts val="0"/>
                        </a:spcBef>
                        <a:spcAft>
                          <a:spcPts val="0"/>
                        </a:spcAft>
                      </a:pPr>
                      <a:r>
                        <a:rPr lang="en-ZA" sz="900">
                          <a:solidFill>
                            <a:schemeClr val="tx1">
                              <a:lumMod val="75000"/>
                              <a:lumOff val="25000"/>
                            </a:schemeClr>
                          </a:solidFill>
                          <a:effectLst/>
                        </a:rPr>
                        <a:t>Luxembourg</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3200844480"/>
                  </a:ext>
                </a:extLst>
              </a:tr>
              <a:tr h="91270">
                <a:tc>
                  <a:txBody>
                    <a:bodyPr/>
                    <a:lstStyle/>
                    <a:p>
                      <a:pPr marL="0" marR="0">
                        <a:spcBef>
                          <a:spcPts val="0"/>
                        </a:spcBef>
                        <a:spcAft>
                          <a:spcPts val="0"/>
                        </a:spcAft>
                      </a:pPr>
                      <a:r>
                        <a:rPr lang="en-ZA" sz="900">
                          <a:solidFill>
                            <a:schemeClr val="tx1">
                              <a:lumMod val="75000"/>
                              <a:lumOff val="25000"/>
                            </a:schemeClr>
                          </a:solidFill>
                          <a:effectLst/>
                        </a:rPr>
                        <a:t>Malta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3255280638"/>
                  </a:ext>
                </a:extLst>
              </a:tr>
              <a:tr h="91270">
                <a:tc>
                  <a:txBody>
                    <a:bodyPr/>
                    <a:lstStyle/>
                    <a:p>
                      <a:pPr marL="0" marR="0">
                        <a:spcBef>
                          <a:spcPts val="0"/>
                        </a:spcBef>
                        <a:spcAft>
                          <a:spcPts val="0"/>
                        </a:spcAft>
                      </a:pPr>
                      <a:r>
                        <a:rPr lang="en-ZA" sz="900">
                          <a:solidFill>
                            <a:schemeClr val="tx1">
                              <a:lumMod val="75000"/>
                              <a:lumOff val="25000"/>
                            </a:schemeClr>
                          </a:solidFill>
                          <a:effectLst/>
                        </a:rPr>
                        <a:t>Netherlands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3310149078"/>
                  </a:ext>
                </a:extLst>
              </a:tr>
              <a:tr h="91270">
                <a:tc>
                  <a:txBody>
                    <a:bodyPr/>
                    <a:lstStyle/>
                    <a:p>
                      <a:pPr marL="0" marR="0">
                        <a:spcBef>
                          <a:spcPts val="0"/>
                        </a:spcBef>
                        <a:spcAft>
                          <a:spcPts val="0"/>
                        </a:spcAft>
                      </a:pPr>
                      <a:r>
                        <a:rPr lang="en-ZA" sz="900">
                          <a:solidFill>
                            <a:schemeClr val="tx1">
                              <a:lumMod val="75000"/>
                              <a:lumOff val="25000"/>
                            </a:schemeClr>
                          </a:solidFill>
                          <a:effectLst/>
                        </a:rPr>
                        <a:t>Norway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3633106428"/>
                  </a:ext>
                </a:extLst>
              </a:tr>
              <a:tr h="91270">
                <a:tc>
                  <a:txBody>
                    <a:bodyPr/>
                    <a:lstStyle/>
                    <a:p>
                      <a:pPr marL="0" marR="0">
                        <a:spcBef>
                          <a:spcPts val="0"/>
                        </a:spcBef>
                        <a:spcAft>
                          <a:spcPts val="0"/>
                        </a:spcAft>
                      </a:pPr>
                      <a:r>
                        <a:rPr lang="en-ZA" sz="900">
                          <a:solidFill>
                            <a:schemeClr val="tx1">
                              <a:lumMod val="75000"/>
                              <a:lumOff val="25000"/>
                            </a:schemeClr>
                          </a:solidFill>
                          <a:effectLst/>
                        </a:rPr>
                        <a:t>Portugal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3726927081"/>
                  </a:ext>
                </a:extLst>
              </a:tr>
              <a:tr h="91270">
                <a:tc>
                  <a:txBody>
                    <a:bodyPr/>
                    <a:lstStyle/>
                    <a:p>
                      <a:pPr marL="0" marR="0">
                        <a:spcBef>
                          <a:spcPts val="0"/>
                        </a:spcBef>
                        <a:spcAft>
                          <a:spcPts val="0"/>
                        </a:spcAft>
                      </a:pPr>
                      <a:r>
                        <a:rPr lang="en-ZA" sz="900">
                          <a:solidFill>
                            <a:schemeClr val="tx1">
                              <a:lumMod val="75000"/>
                              <a:lumOff val="25000"/>
                            </a:schemeClr>
                          </a:solidFill>
                          <a:effectLst/>
                        </a:rPr>
                        <a:t>Spain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4281110301"/>
                  </a:ext>
                </a:extLst>
              </a:tr>
              <a:tr h="91270">
                <a:tc>
                  <a:txBody>
                    <a:bodyPr/>
                    <a:lstStyle/>
                    <a:p>
                      <a:pPr marL="0" marR="0">
                        <a:spcBef>
                          <a:spcPts val="0"/>
                        </a:spcBef>
                        <a:spcAft>
                          <a:spcPts val="0"/>
                        </a:spcAft>
                      </a:pPr>
                      <a:r>
                        <a:rPr lang="en-ZA" sz="900">
                          <a:solidFill>
                            <a:schemeClr val="tx1">
                              <a:lumMod val="75000"/>
                              <a:lumOff val="25000"/>
                            </a:schemeClr>
                          </a:solidFill>
                          <a:effectLst/>
                        </a:rPr>
                        <a:t>Sweden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2054771611"/>
                  </a:ext>
                </a:extLst>
              </a:tr>
              <a:tr h="91270">
                <a:tc>
                  <a:txBody>
                    <a:bodyPr/>
                    <a:lstStyle/>
                    <a:p>
                      <a:pPr marL="0" marR="0">
                        <a:spcBef>
                          <a:spcPts val="0"/>
                        </a:spcBef>
                        <a:spcAft>
                          <a:spcPts val="0"/>
                        </a:spcAft>
                      </a:pPr>
                      <a:r>
                        <a:rPr lang="en-ZA" sz="900">
                          <a:solidFill>
                            <a:schemeClr val="tx1">
                              <a:lumMod val="75000"/>
                              <a:lumOff val="25000"/>
                            </a:schemeClr>
                          </a:solidFill>
                          <a:effectLst/>
                        </a:rPr>
                        <a:t>Switzerland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526575328"/>
                  </a:ext>
                </a:extLst>
              </a:tr>
              <a:tr h="91270">
                <a:tc>
                  <a:txBody>
                    <a:bodyPr/>
                    <a:lstStyle/>
                    <a:p>
                      <a:pPr marL="0" marR="0">
                        <a:spcBef>
                          <a:spcPts val="0"/>
                        </a:spcBef>
                        <a:spcAft>
                          <a:spcPts val="0"/>
                        </a:spcAft>
                      </a:pPr>
                      <a:r>
                        <a:rPr lang="en-ZA" sz="900">
                          <a:solidFill>
                            <a:schemeClr val="tx1">
                              <a:lumMod val="75000"/>
                              <a:lumOff val="25000"/>
                            </a:schemeClr>
                          </a:solidFill>
                          <a:effectLst/>
                        </a:rPr>
                        <a:t>United Kingdom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 </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361684366"/>
                  </a:ext>
                </a:extLst>
              </a:tr>
            </a:tbl>
          </a:graphicData>
        </a:graphic>
      </p:graphicFrame>
      <p:sp>
        <p:nvSpPr>
          <p:cNvPr id="11" name="Rectangle 10"/>
          <p:cNvSpPr/>
          <p:nvPr/>
        </p:nvSpPr>
        <p:spPr>
          <a:xfrm>
            <a:off x="785560" y="1248594"/>
            <a:ext cx="3978941" cy="25341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046000" y="1202539"/>
            <a:ext cx="3015914" cy="11407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785560" y="4113070"/>
            <a:ext cx="3978941" cy="25341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999533" y="4081265"/>
            <a:ext cx="3069772" cy="11407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5219792" y="5945607"/>
            <a:ext cx="687299" cy="246221"/>
          </a:xfrm>
          <a:prstGeom prst="rect">
            <a:avLst/>
          </a:prstGeom>
          <a:noFill/>
        </p:spPr>
        <p:txBody>
          <a:bodyPr wrap="square" rtlCol="0">
            <a:spAutoFit/>
          </a:bodyPr>
          <a:lstStyle/>
          <a:p>
            <a:r>
              <a:rPr lang="en-US" sz="1000">
                <a:latin typeface="+mj-lt"/>
              </a:rPr>
              <a:t>X : Yes</a:t>
            </a:r>
          </a:p>
        </p:txBody>
      </p:sp>
      <p:sp>
        <p:nvSpPr>
          <p:cNvPr id="2" name="Title 1">
            <a:extLst>
              <a:ext uri="{FF2B5EF4-FFF2-40B4-BE49-F238E27FC236}">
                <a16:creationId xmlns:a16="http://schemas.microsoft.com/office/drawing/2014/main" id="{160B54A3-4F01-4F9B-8AEF-BDA76B50C54B}"/>
              </a:ext>
            </a:extLst>
          </p:cNvPr>
          <p:cNvSpPr>
            <a:spLocks noGrp="1"/>
          </p:cNvSpPr>
          <p:nvPr>
            <p:ph type="title"/>
          </p:nvPr>
        </p:nvSpPr>
        <p:spPr/>
        <p:txBody>
          <a:bodyPr>
            <a:normAutofit/>
          </a:bodyPr>
          <a:lstStyle/>
          <a:p>
            <a:r>
              <a:rPr lang="en-US"/>
              <a:t>Availability of services within dialysis care </a:t>
            </a:r>
          </a:p>
        </p:txBody>
      </p:sp>
      <p:sp>
        <p:nvSpPr>
          <p:cNvPr id="3" name="Date Placeholder 3">
            <a:extLst>
              <a:ext uri="{FF2B5EF4-FFF2-40B4-BE49-F238E27FC236}">
                <a16:creationId xmlns:a16="http://schemas.microsoft.com/office/drawing/2014/main" id="{8E7D6A53-59CD-463E-1A08-938EBE3D9155}"/>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5" name="Footer Placeholder 4">
            <a:extLst>
              <a:ext uri="{FF2B5EF4-FFF2-40B4-BE49-F238E27FC236}">
                <a16:creationId xmlns:a16="http://schemas.microsoft.com/office/drawing/2014/main" id="{9A1A1C12-7561-5293-000B-403FC4F02CFE}"/>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33F305B7-59FC-0B36-3941-5AE1C71141CA}"/>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29</a:t>
            </a:fld>
            <a:endParaRPr lang="en-US"/>
          </a:p>
        </p:txBody>
      </p:sp>
    </p:spTree>
    <p:extLst>
      <p:ext uri="{BB962C8B-B14F-4D97-AF65-F5344CB8AC3E}">
        <p14:creationId xmlns:p14="http://schemas.microsoft.com/office/powerpoint/2010/main" val="3178451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8EA5B99-FE02-487E-9753-182188E462D4}"/>
              </a:ext>
            </a:extLst>
          </p:cNvPr>
          <p:cNvSpPr txBox="1">
            <a:spLocks/>
          </p:cNvSpPr>
          <p:nvPr/>
        </p:nvSpPr>
        <p:spPr>
          <a:xfrm>
            <a:off x="770400" y="356400"/>
            <a:ext cx="8470800" cy="651600"/>
          </a:xfrm>
          <a:prstGeom prst="rect">
            <a:avLst/>
          </a:prstGeom>
        </p:spPr>
        <p:txBody>
          <a:bodyPr vert="horz" lIns="91440" tIns="45720" rIns="91440" bIns="45720" rtlCol="0" anchor="ctr">
            <a:normAutofit/>
          </a:bodyPr>
          <a:lstStyle>
            <a:lvl1pPr>
              <a:lnSpc>
                <a:spcPct val="90000"/>
              </a:lnSpc>
              <a:spcBef>
                <a:spcPct val="0"/>
              </a:spcBef>
              <a:buNone/>
              <a:defRPr sz="3200" b="0" spc="50" baseline="0">
                <a:solidFill>
                  <a:srgbClr val="283378"/>
                </a:solidFill>
                <a:latin typeface="Arial" panose="020B0604020202020204" pitchFamily="34" charset="0"/>
                <a:ea typeface="+mj-ea"/>
                <a:cs typeface="Arial" panose="020B0604020202020204" pitchFamily="34" charset="0"/>
              </a:defRPr>
            </a:lvl1pPr>
          </a:lstStyle>
          <a:p>
            <a:r>
              <a:rPr lang="en-AU"/>
              <a:t>Overview</a:t>
            </a:r>
          </a:p>
        </p:txBody>
      </p:sp>
      <p:sp>
        <p:nvSpPr>
          <p:cNvPr id="9" name="Content Placeholder 8">
            <a:extLst>
              <a:ext uri="{FF2B5EF4-FFF2-40B4-BE49-F238E27FC236}">
                <a16:creationId xmlns:a16="http://schemas.microsoft.com/office/drawing/2014/main" id="{9035A40C-5E56-4626-8C1F-1E89AD3A93F9}"/>
              </a:ext>
            </a:extLst>
          </p:cNvPr>
          <p:cNvSpPr>
            <a:spLocks noGrp="1"/>
          </p:cNvSpPr>
          <p:nvPr>
            <p:ph idx="1"/>
          </p:nvPr>
        </p:nvSpPr>
        <p:spPr>
          <a:xfrm>
            <a:off x="838200" y="2128661"/>
            <a:ext cx="10515600" cy="4048301"/>
          </a:xfrm>
        </p:spPr>
        <p:txBody>
          <a:bodyPr>
            <a:normAutofit/>
          </a:bodyPr>
          <a:lstStyle/>
          <a:p>
            <a:pPr>
              <a:lnSpc>
                <a:spcPct val="110000"/>
              </a:lnSpc>
              <a:spcBef>
                <a:spcPts val="3600"/>
              </a:spcBef>
            </a:pPr>
            <a:r>
              <a:rPr lang="en-AU" sz="2400"/>
              <a:t>Aim</a:t>
            </a:r>
          </a:p>
          <a:p>
            <a:pPr>
              <a:lnSpc>
                <a:spcPct val="110000"/>
              </a:lnSpc>
              <a:spcBef>
                <a:spcPts val="3600"/>
              </a:spcBef>
            </a:pPr>
            <a:r>
              <a:rPr lang="en-AU" sz="2400"/>
              <a:t>Methods</a:t>
            </a:r>
          </a:p>
          <a:p>
            <a:pPr>
              <a:lnSpc>
                <a:spcPct val="110000"/>
              </a:lnSpc>
              <a:spcBef>
                <a:spcPts val="3600"/>
              </a:spcBef>
            </a:pPr>
            <a:r>
              <a:rPr lang="en-AU" sz="2400"/>
              <a:t>Key Results</a:t>
            </a:r>
          </a:p>
          <a:p>
            <a:pPr marL="0" indent="0">
              <a:lnSpc>
                <a:spcPct val="110000"/>
              </a:lnSpc>
              <a:spcBef>
                <a:spcPts val="3600"/>
              </a:spcBef>
              <a:buNone/>
            </a:pPr>
            <a:endParaRPr lang="en-AU" sz="2400"/>
          </a:p>
        </p:txBody>
      </p:sp>
      <p:sp>
        <p:nvSpPr>
          <p:cNvPr id="8" name="Date Placeholder 3">
            <a:extLst>
              <a:ext uri="{FF2B5EF4-FFF2-40B4-BE49-F238E27FC236}">
                <a16:creationId xmlns:a16="http://schemas.microsoft.com/office/drawing/2014/main" id="{9EAE193B-970F-5552-EA41-7EF2EF7DD108}"/>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0" name="Footer Placeholder 4">
            <a:extLst>
              <a:ext uri="{FF2B5EF4-FFF2-40B4-BE49-F238E27FC236}">
                <a16:creationId xmlns:a16="http://schemas.microsoft.com/office/drawing/2014/main" id="{54944920-6377-E21C-EAC9-465BB3AAB5F0}"/>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839FD8FE-AB30-1FFC-AC44-AA78AB00CF81}"/>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a:t>
            </a:fld>
            <a:endParaRPr lang="en-US"/>
          </a:p>
        </p:txBody>
      </p:sp>
      <p:pic>
        <p:nvPicPr>
          <p:cNvPr id="3" name="Picture 2" descr="A group of people in white coats&#10;&#10;Description automatically generated with low confidence">
            <a:extLst>
              <a:ext uri="{FF2B5EF4-FFF2-40B4-BE49-F238E27FC236}">
                <a16:creationId xmlns:a16="http://schemas.microsoft.com/office/drawing/2014/main" id="{78A4FA98-2CA5-276E-A216-D2BD6041B933}"/>
              </a:ext>
            </a:extLst>
          </p:cNvPr>
          <p:cNvPicPr>
            <a:picLocks noChangeAspect="1"/>
          </p:cNvPicPr>
          <p:nvPr/>
        </p:nvPicPr>
        <p:blipFill>
          <a:blip r:embed="rId2"/>
          <a:stretch>
            <a:fillRect/>
          </a:stretch>
        </p:blipFill>
        <p:spPr>
          <a:xfrm>
            <a:off x="5380382" y="2076099"/>
            <a:ext cx="6460434" cy="4643437"/>
          </a:xfrm>
          <a:prstGeom prst="rect">
            <a:avLst/>
          </a:prstGeom>
        </p:spPr>
      </p:pic>
    </p:spTree>
    <p:extLst>
      <p:ext uri="{BB962C8B-B14F-4D97-AF65-F5344CB8AC3E}">
        <p14:creationId xmlns:p14="http://schemas.microsoft.com/office/powerpoint/2010/main" val="3937067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7E2E40-5A69-3AB6-970E-3C46DB65FE62}"/>
              </a:ext>
            </a:extLst>
          </p:cNvPr>
          <p:cNvPicPr>
            <a:picLocks noChangeAspect="1"/>
          </p:cNvPicPr>
          <p:nvPr/>
        </p:nvPicPr>
        <p:blipFill>
          <a:blip r:embed="rId2"/>
          <a:stretch>
            <a:fillRect/>
          </a:stretch>
        </p:blipFill>
        <p:spPr>
          <a:xfrm>
            <a:off x="588418" y="1524969"/>
            <a:ext cx="6133224" cy="3994492"/>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069139939"/>
              </p:ext>
            </p:extLst>
          </p:nvPr>
        </p:nvGraphicFramePr>
        <p:xfrm>
          <a:off x="7241097" y="1554650"/>
          <a:ext cx="4038454" cy="3748700"/>
        </p:xfrm>
        <a:graphic>
          <a:graphicData uri="http://schemas.openxmlformats.org/drawingml/2006/table">
            <a:tbl>
              <a:tblPr firstRow="1" firstCol="1" bandRow="1">
                <a:tableStyleId>{F5AB1C69-6EDB-4FF4-983F-18BD219EF322}</a:tableStyleId>
              </a:tblPr>
              <a:tblGrid>
                <a:gridCol w="976099">
                  <a:extLst>
                    <a:ext uri="{9D8B030D-6E8A-4147-A177-3AD203B41FA5}">
                      <a16:colId xmlns:a16="http://schemas.microsoft.com/office/drawing/2014/main" val="789520830"/>
                    </a:ext>
                  </a:extLst>
                </a:gridCol>
                <a:gridCol w="612471">
                  <a:extLst>
                    <a:ext uri="{9D8B030D-6E8A-4147-A177-3AD203B41FA5}">
                      <a16:colId xmlns:a16="http://schemas.microsoft.com/office/drawing/2014/main" val="3616156956"/>
                    </a:ext>
                  </a:extLst>
                </a:gridCol>
                <a:gridCol w="612471">
                  <a:extLst>
                    <a:ext uri="{9D8B030D-6E8A-4147-A177-3AD203B41FA5}">
                      <a16:colId xmlns:a16="http://schemas.microsoft.com/office/drawing/2014/main" val="3111795621"/>
                    </a:ext>
                  </a:extLst>
                </a:gridCol>
                <a:gridCol w="612471">
                  <a:extLst>
                    <a:ext uri="{9D8B030D-6E8A-4147-A177-3AD203B41FA5}">
                      <a16:colId xmlns:a16="http://schemas.microsoft.com/office/drawing/2014/main" val="749038537"/>
                    </a:ext>
                  </a:extLst>
                </a:gridCol>
                <a:gridCol w="612471">
                  <a:extLst>
                    <a:ext uri="{9D8B030D-6E8A-4147-A177-3AD203B41FA5}">
                      <a16:colId xmlns:a16="http://schemas.microsoft.com/office/drawing/2014/main" val="1335740870"/>
                    </a:ext>
                  </a:extLst>
                </a:gridCol>
                <a:gridCol w="612471">
                  <a:extLst>
                    <a:ext uri="{9D8B030D-6E8A-4147-A177-3AD203B41FA5}">
                      <a16:colId xmlns:a16="http://schemas.microsoft.com/office/drawing/2014/main" val="1975901295"/>
                    </a:ext>
                  </a:extLst>
                </a:gridCol>
              </a:tblGrid>
              <a:tr h="182540">
                <a:tc rowSpan="2">
                  <a:txBody>
                    <a:bodyPr/>
                    <a:lstStyle/>
                    <a:p>
                      <a:pPr marL="0" marR="0" algn="ctr">
                        <a:spcBef>
                          <a:spcPts val="0"/>
                        </a:spcBef>
                        <a:spcAft>
                          <a:spcPts val="0"/>
                        </a:spcAft>
                      </a:pPr>
                      <a:r>
                        <a:rPr lang="en-US" sz="900">
                          <a:solidFill>
                            <a:schemeClr val="bg1"/>
                          </a:solidFill>
                          <a:effectLst/>
                          <a:latin typeface="+mj-lt"/>
                        </a:rPr>
                        <a:t>Country</a:t>
                      </a:r>
                      <a:endParaRPr lang="en-US" sz="900">
                        <a:solidFill>
                          <a:schemeClr val="bg1"/>
                        </a:solidFill>
                        <a:effectLst/>
                        <a:latin typeface="+mj-lt"/>
                        <a:ea typeface="Calibri" panose="020F0502020204030204" pitchFamily="34" charset="0"/>
                        <a:cs typeface="Arial" panose="020B0604020202020204" pitchFamily="34" charset="0"/>
                      </a:endParaRPr>
                    </a:p>
                  </a:txBody>
                  <a:tcPr marL="28822" marR="28822" marT="0" marB="0" anchor="ctr"/>
                </a:tc>
                <a:tc gridSpan="5">
                  <a:txBody>
                    <a:bodyPr/>
                    <a:lstStyle/>
                    <a:p>
                      <a:pPr marL="0" marR="0" algn="ctr">
                        <a:spcBef>
                          <a:spcPts val="0"/>
                        </a:spcBef>
                        <a:spcAft>
                          <a:spcPts val="0"/>
                        </a:spcAft>
                      </a:pPr>
                      <a:r>
                        <a:rPr lang="en-US" sz="900">
                          <a:solidFill>
                            <a:schemeClr val="tx1">
                              <a:lumMod val="75000"/>
                              <a:lumOff val="25000"/>
                            </a:schemeClr>
                          </a:solidFill>
                          <a:effectLst/>
                          <a:latin typeface="+mj-lt"/>
                        </a:rPr>
                        <a:t>Availability of Home hemodialysis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40843773"/>
                  </a:ext>
                </a:extLst>
              </a:tr>
              <a:tr h="179338">
                <a:tc vMerge="1">
                  <a:txBody>
                    <a:bodyPr/>
                    <a:lstStyle/>
                    <a:p>
                      <a:endParaRPr lang="en-US"/>
                    </a:p>
                  </a:txBody>
                  <a:tcPr/>
                </a:tc>
                <a:tc>
                  <a:txBody>
                    <a:bodyPr/>
                    <a:lstStyle/>
                    <a:p>
                      <a:pPr marL="0" marR="0" algn="ctr">
                        <a:spcBef>
                          <a:spcPts val="0"/>
                        </a:spcBef>
                        <a:spcAft>
                          <a:spcPts val="0"/>
                        </a:spcAft>
                      </a:pPr>
                      <a:r>
                        <a:rPr lang="en-ZA" sz="900">
                          <a:solidFill>
                            <a:schemeClr val="tx1">
                              <a:lumMod val="75000"/>
                              <a:lumOff val="25000"/>
                            </a:schemeClr>
                          </a:solidFill>
                          <a:effectLst/>
                          <a:latin typeface="+mj-lt"/>
                        </a:rPr>
                        <a:t>Generally available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ZA" sz="900">
                          <a:solidFill>
                            <a:schemeClr val="tx1">
                              <a:lumMod val="75000"/>
                              <a:lumOff val="25000"/>
                            </a:schemeClr>
                          </a:solidFill>
                          <a:effectLst/>
                          <a:latin typeface="+mj-lt"/>
                        </a:rPr>
                        <a:t>Generally not available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Never</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ZA" sz="900">
                          <a:solidFill>
                            <a:schemeClr val="tx1">
                              <a:lumMod val="75000"/>
                              <a:lumOff val="25000"/>
                            </a:schemeClr>
                          </a:solidFill>
                          <a:effectLst/>
                          <a:latin typeface="+mj-lt"/>
                        </a:rPr>
                        <a:t>Unknown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ZA" sz="900">
                          <a:solidFill>
                            <a:schemeClr val="tx1">
                              <a:lumMod val="75000"/>
                              <a:lumOff val="25000"/>
                            </a:schemeClr>
                          </a:solidFill>
                          <a:effectLst/>
                          <a:latin typeface="+mj-lt"/>
                        </a:rPr>
                        <a:t>N/A (dialysis not provided)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978047939"/>
                  </a:ext>
                </a:extLst>
              </a:tr>
              <a:tr h="91270">
                <a:tc>
                  <a:txBody>
                    <a:bodyPr/>
                    <a:lstStyle/>
                    <a:p>
                      <a:pPr marL="0" marR="0">
                        <a:spcBef>
                          <a:spcPts val="0"/>
                        </a:spcBef>
                        <a:spcAft>
                          <a:spcPts val="0"/>
                        </a:spcAft>
                      </a:pPr>
                      <a:r>
                        <a:rPr lang="en-US" sz="900">
                          <a:solidFill>
                            <a:schemeClr val="tx1">
                              <a:lumMod val="75000"/>
                              <a:lumOff val="25000"/>
                            </a:schemeClr>
                          </a:solidFill>
                          <a:effectLst/>
                          <a:latin typeface="+mj-lt"/>
                        </a:rPr>
                        <a:t>Andorra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1906375941"/>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Austria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340924319"/>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Belgium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2202445442"/>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Denmark</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118975892"/>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Finland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3940121986"/>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France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3348564148"/>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Germany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2310866282"/>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Greece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1905155332"/>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Iceland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274935280"/>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Ireland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3048937433"/>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Israel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3176714252"/>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Italy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2150442822"/>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Liechtenstein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3893213762"/>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Luxembourg</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3200844480"/>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Malta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3255280638"/>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Netherlands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3310149078"/>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Norway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3633106428"/>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Portugal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3726927081"/>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Spain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4281110301"/>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Sweden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2054771611"/>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Switzerland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526575328"/>
                  </a:ext>
                </a:extLst>
              </a:tr>
              <a:tr h="91270">
                <a:tc>
                  <a:txBody>
                    <a:bodyPr/>
                    <a:lstStyle/>
                    <a:p>
                      <a:pPr marL="0" marR="0">
                        <a:spcBef>
                          <a:spcPts val="0"/>
                        </a:spcBef>
                        <a:spcAft>
                          <a:spcPts val="0"/>
                        </a:spcAft>
                      </a:pPr>
                      <a:r>
                        <a:rPr lang="en-ZA" sz="900">
                          <a:solidFill>
                            <a:schemeClr val="tx1">
                              <a:lumMod val="75000"/>
                              <a:lumOff val="25000"/>
                            </a:schemeClr>
                          </a:solidFill>
                          <a:effectLst/>
                          <a:latin typeface="+mj-lt"/>
                        </a:rPr>
                        <a:t>United Kingdom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822" marR="28822" marT="0" marB="0" anchor="ctr"/>
                </a:tc>
                <a:extLst>
                  <a:ext uri="{0D108BD9-81ED-4DB2-BD59-A6C34878D82A}">
                    <a16:rowId xmlns:a16="http://schemas.microsoft.com/office/drawing/2014/main" val="361684366"/>
                  </a:ext>
                </a:extLst>
              </a:tr>
            </a:tbl>
          </a:graphicData>
        </a:graphic>
      </p:graphicFrame>
      <p:sp>
        <p:nvSpPr>
          <p:cNvPr id="6" name="Rectangle 5"/>
          <p:cNvSpPr/>
          <p:nvPr/>
        </p:nvSpPr>
        <p:spPr>
          <a:xfrm>
            <a:off x="583281" y="1507833"/>
            <a:ext cx="6138361" cy="401162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638305" y="1436914"/>
            <a:ext cx="3967977" cy="18381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7241097" y="5358085"/>
            <a:ext cx="687299" cy="246221"/>
          </a:xfrm>
          <a:prstGeom prst="rect">
            <a:avLst/>
          </a:prstGeom>
          <a:noFill/>
        </p:spPr>
        <p:txBody>
          <a:bodyPr wrap="square" rtlCol="0">
            <a:spAutoFit/>
          </a:bodyPr>
          <a:lstStyle/>
          <a:p>
            <a:r>
              <a:rPr lang="en-US" sz="1000">
                <a:latin typeface="+mj-lt"/>
              </a:rPr>
              <a:t>X : Yes</a:t>
            </a:r>
          </a:p>
        </p:txBody>
      </p:sp>
      <p:sp>
        <p:nvSpPr>
          <p:cNvPr id="2" name="Title 1">
            <a:extLst>
              <a:ext uri="{FF2B5EF4-FFF2-40B4-BE49-F238E27FC236}">
                <a16:creationId xmlns:a16="http://schemas.microsoft.com/office/drawing/2014/main" id="{3594DC10-811E-089D-3CD0-3DDB7D5DD325}"/>
              </a:ext>
            </a:extLst>
          </p:cNvPr>
          <p:cNvSpPr>
            <a:spLocks noGrp="1"/>
          </p:cNvSpPr>
          <p:nvPr>
            <p:ph type="title"/>
          </p:nvPr>
        </p:nvSpPr>
        <p:spPr/>
        <p:txBody>
          <a:bodyPr>
            <a:normAutofit/>
          </a:bodyPr>
          <a:lstStyle/>
          <a:p>
            <a:r>
              <a:rPr lang="en-US"/>
              <a:t>Availability of Home hemodialysis</a:t>
            </a:r>
          </a:p>
        </p:txBody>
      </p:sp>
      <p:sp>
        <p:nvSpPr>
          <p:cNvPr id="3" name="Date Placeholder 3">
            <a:extLst>
              <a:ext uri="{FF2B5EF4-FFF2-40B4-BE49-F238E27FC236}">
                <a16:creationId xmlns:a16="http://schemas.microsoft.com/office/drawing/2014/main" id="{6EBAE8EA-3D91-B2ED-0B4E-A683E64BB29E}"/>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0" name="Footer Placeholder 4">
            <a:extLst>
              <a:ext uri="{FF2B5EF4-FFF2-40B4-BE49-F238E27FC236}">
                <a16:creationId xmlns:a16="http://schemas.microsoft.com/office/drawing/2014/main" id="{D5BBB244-E7BB-7238-6079-1C74EE660B78}"/>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1781D0EF-CC3A-5882-DCF8-AC7CBB8C8543}"/>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30</a:t>
            </a:fld>
            <a:endParaRPr lang="en-US"/>
          </a:p>
        </p:txBody>
      </p:sp>
    </p:spTree>
    <p:extLst>
      <p:ext uri="{BB962C8B-B14F-4D97-AF65-F5344CB8AC3E}">
        <p14:creationId xmlns:p14="http://schemas.microsoft.com/office/powerpoint/2010/main" val="3754528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4CC1D7-21DB-A216-302F-6608EB5391C8}"/>
              </a:ext>
            </a:extLst>
          </p:cNvPr>
          <p:cNvPicPr>
            <a:picLocks noChangeAspect="1"/>
          </p:cNvPicPr>
          <p:nvPr/>
        </p:nvPicPr>
        <p:blipFill>
          <a:blip r:embed="rId2"/>
          <a:stretch>
            <a:fillRect/>
          </a:stretch>
        </p:blipFill>
        <p:spPr>
          <a:xfrm>
            <a:off x="1234620" y="1868239"/>
            <a:ext cx="5880234" cy="3667010"/>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1815578544"/>
              </p:ext>
            </p:extLst>
          </p:nvPr>
        </p:nvGraphicFramePr>
        <p:xfrm>
          <a:off x="7628562" y="1812102"/>
          <a:ext cx="4073703" cy="3686705"/>
        </p:xfrm>
        <a:graphic>
          <a:graphicData uri="http://schemas.openxmlformats.org/drawingml/2006/table">
            <a:tbl>
              <a:tblPr firstRow="1" firstCol="1" bandRow="1">
                <a:tableStyleId>{F5AB1C69-6EDB-4FF4-983F-18BD219EF322}</a:tableStyleId>
              </a:tblPr>
              <a:tblGrid>
                <a:gridCol w="946647">
                  <a:extLst>
                    <a:ext uri="{9D8B030D-6E8A-4147-A177-3AD203B41FA5}">
                      <a16:colId xmlns:a16="http://schemas.microsoft.com/office/drawing/2014/main" val="3846284052"/>
                    </a:ext>
                  </a:extLst>
                </a:gridCol>
                <a:gridCol w="781764">
                  <a:extLst>
                    <a:ext uri="{9D8B030D-6E8A-4147-A177-3AD203B41FA5}">
                      <a16:colId xmlns:a16="http://schemas.microsoft.com/office/drawing/2014/main" val="329121413"/>
                    </a:ext>
                  </a:extLst>
                </a:gridCol>
                <a:gridCol w="781764">
                  <a:extLst>
                    <a:ext uri="{9D8B030D-6E8A-4147-A177-3AD203B41FA5}">
                      <a16:colId xmlns:a16="http://schemas.microsoft.com/office/drawing/2014/main" val="2112740015"/>
                    </a:ext>
                  </a:extLst>
                </a:gridCol>
                <a:gridCol w="781764">
                  <a:extLst>
                    <a:ext uri="{9D8B030D-6E8A-4147-A177-3AD203B41FA5}">
                      <a16:colId xmlns:a16="http://schemas.microsoft.com/office/drawing/2014/main" val="3781459820"/>
                    </a:ext>
                  </a:extLst>
                </a:gridCol>
                <a:gridCol w="781764">
                  <a:extLst>
                    <a:ext uri="{9D8B030D-6E8A-4147-A177-3AD203B41FA5}">
                      <a16:colId xmlns:a16="http://schemas.microsoft.com/office/drawing/2014/main" val="771502460"/>
                    </a:ext>
                  </a:extLst>
                </a:gridCol>
              </a:tblGrid>
              <a:tr h="181505">
                <a:tc rowSpan="2">
                  <a:txBody>
                    <a:bodyPr/>
                    <a:lstStyle/>
                    <a:p>
                      <a:pPr marL="0" marR="0" algn="ctr">
                        <a:spcBef>
                          <a:spcPts val="0"/>
                        </a:spcBef>
                        <a:spcAft>
                          <a:spcPts val="0"/>
                        </a:spcAft>
                      </a:pPr>
                      <a:r>
                        <a:rPr lang="en-US" sz="900">
                          <a:solidFill>
                            <a:schemeClr val="tx1">
                              <a:lumMod val="75000"/>
                              <a:lumOff val="25000"/>
                            </a:schemeClr>
                          </a:solidFill>
                          <a:effectLst/>
                        </a:rPr>
                        <a:t> </a:t>
                      </a:r>
                      <a:r>
                        <a:rPr lang="en-US" sz="900">
                          <a:solidFill>
                            <a:schemeClr val="bg1"/>
                          </a:solidFill>
                          <a:effectLst/>
                        </a:rPr>
                        <a:t>Country</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gridSpan="4">
                  <a:txBody>
                    <a:bodyPr/>
                    <a:lstStyle/>
                    <a:p>
                      <a:pPr marL="0" marR="0" algn="ctr">
                        <a:spcBef>
                          <a:spcPts val="0"/>
                        </a:spcBef>
                        <a:spcAft>
                          <a:spcPts val="0"/>
                        </a:spcAft>
                      </a:pPr>
                      <a:r>
                        <a:rPr lang="en-US" sz="800">
                          <a:solidFill>
                            <a:schemeClr val="tx1">
                              <a:lumMod val="75000"/>
                              <a:lumOff val="25000"/>
                            </a:schemeClr>
                          </a:solidFill>
                          <a:effectLst/>
                        </a:rPr>
                        <a:t>Established conservative care that is chosen or medically advised</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967655490"/>
                  </a:ext>
                </a:extLst>
              </a:tr>
              <a:tr h="267481">
                <a:tc vMerge="1">
                  <a:txBody>
                    <a:bodyPr/>
                    <a:lstStyle/>
                    <a:p>
                      <a:endParaRPr lang="en-US"/>
                    </a:p>
                  </a:txBody>
                  <a:tcPr/>
                </a:tc>
                <a:tc>
                  <a:txBody>
                    <a:bodyPr/>
                    <a:lstStyle/>
                    <a:p>
                      <a:pPr marL="0" marR="0" algn="ctr">
                        <a:spcBef>
                          <a:spcPts val="0"/>
                        </a:spcBef>
                        <a:spcAft>
                          <a:spcPts val="0"/>
                        </a:spcAft>
                      </a:pPr>
                      <a:r>
                        <a:rPr lang="en-ZA" sz="800">
                          <a:solidFill>
                            <a:schemeClr val="tx1">
                              <a:lumMod val="75000"/>
                              <a:lumOff val="25000"/>
                            </a:schemeClr>
                          </a:solidFill>
                          <a:effectLst/>
                        </a:rPr>
                        <a:t>Generally available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ZA" sz="800">
                          <a:solidFill>
                            <a:schemeClr val="tx1">
                              <a:lumMod val="75000"/>
                              <a:lumOff val="25000"/>
                            </a:schemeClr>
                          </a:solidFill>
                          <a:effectLst/>
                        </a:rPr>
                        <a:t>Generally not available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ZA" sz="800">
                          <a:solidFill>
                            <a:schemeClr val="tx1">
                              <a:lumMod val="75000"/>
                              <a:lumOff val="25000"/>
                            </a:schemeClr>
                          </a:solidFill>
                          <a:effectLst/>
                        </a:rPr>
                        <a:t>Unknown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ZA" sz="800">
                          <a:solidFill>
                            <a:schemeClr val="tx1">
                              <a:lumMod val="75000"/>
                              <a:lumOff val="25000"/>
                            </a:schemeClr>
                          </a:solidFill>
                          <a:effectLst/>
                        </a:rPr>
                        <a:t>N/A (conservative</a:t>
                      </a:r>
                      <a:r>
                        <a:rPr lang="en-ZA" sz="800" baseline="0">
                          <a:solidFill>
                            <a:schemeClr val="tx1">
                              <a:lumMod val="75000"/>
                              <a:lumOff val="25000"/>
                            </a:schemeClr>
                          </a:solidFill>
                          <a:effectLst/>
                        </a:rPr>
                        <a:t> care</a:t>
                      </a:r>
                      <a:r>
                        <a:rPr lang="en-ZA" sz="800">
                          <a:solidFill>
                            <a:schemeClr val="tx1">
                              <a:lumMod val="75000"/>
                              <a:lumOff val="25000"/>
                            </a:schemeClr>
                          </a:solidFill>
                          <a:effectLst/>
                        </a:rPr>
                        <a:t> not available)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2688730262"/>
                  </a:ext>
                </a:extLst>
              </a:tr>
              <a:tr h="90752">
                <a:tc>
                  <a:txBody>
                    <a:bodyPr/>
                    <a:lstStyle/>
                    <a:p>
                      <a:pPr marL="0" marR="0">
                        <a:spcBef>
                          <a:spcPts val="0"/>
                        </a:spcBef>
                        <a:spcAft>
                          <a:spcPts val="0"/>
                        </a:spcAft>
                      </a:pPr>
                      <a:r>
                        <a:rPr lang="en-US" sz="900">
                          <a:solidFill>
                            <a:schemeClr val="tx1">
                              <a:lumMod val="75000"/>
                              <a:lumOff val="25000"/>
                            </a:schemeClr>
                          </a:solidFill>
                          <a:effectLst/>
                        </a:rPr>
                        <a:t>Andorra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502323614"/>
                  </a:ext>
                </a:extLst>
              </a:tr>
              <a:tr h="90752">
                <a:tc>
                  <a:txBody>
                    <a:bodyPr/>
                    <a:lstStyle/>
                    <a:p>
                      <a:pPr marL="0" marR="0">
                        <a:spcBef>
                          <a:spcPts val="0"/>
                        </a:spcBef>
                        <a:spcAft>
                          <a:spcPts val="0"/>
                        </a:spcAft>
                      </a:pPr>
                      <a:r>
                        <a:rPr lang="en-ZA" sz="900">
                          <a:solidFill>
                            <a:schemeClr val="tx1">
                              <a:lumMod val="75000"/>
                              <a:lumOff val="25000"/>
                            </a:schemeClr>
                          </a:solidFill>
                          <a:effectLst/>
                        </a:rPr>
                        <a:t>Austria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372783460"/>
                  </a:ext>
                </a:extLst>
              </a:tr>
              <a:tr h="90752">
                <a:tc>
                  <a:txBody>
                    <a:bodyPr/>
                    <a:lstStyle/>
                    <a:p>
                      <a:pPr marL="0" marR="0">
                        <a:spcBef>
                          <a:spcPts val="0"/>
                        </a:spcBef>
                        <a:spcAft>
                          <a:spcPts val="0"/>
                        </a:spcAft>
                      </a:pPr>
                      <a:r>
                        <a:rPr lang="en-ZA" sz="900">
                          <a:solidFill>
                            <a:schemeClr val="tx1">
                              <a:lumMod val="75000"/>
                              <a:lumOff val="25000"/>
                            </a:schemeClr>
                          </a:solidFill>
                          <a:effectLst/>
                        </a:rPr>
                        <a:t>Belgium</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688648803"/>
                  </a:ext>
                </a:extLst>
              </a:tr>
              <a:tr h="90752">
                <a:tc>
                  <a:txBody>
                    <a:bodyPr/>
                    <a:lstStyle/>
                    <a:p>
                      <a:pPr marL="0" marR="0">
                        <a:spcBef>
                          <a:spcPts val="0"/>
                        </a:spcBef>
                        <a:spcAft>
                          <a:spcPts val="0"/>
                        </a:spcAft>
                      </a:pPr>
                      <a:r>
                        <a:rPr lang="en-ZA" sz="900">
                          <a:solidFill>
                            <a:schemeClr val="tx1">
                              <a:lumMod val="75000"/>
                              <a:lumOff val="25000"/>
                            </a:schemeClr>
                          </a:solidFill>
                          <a:effectLst/>
                        </a:rPr>
                        <a:t>Denmark</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295614071"/>
                  </a:ext>
                </a:extLst>
              </a:tr>
              <a:tr h="90752">
                <a:tc>
                  <a:txBody>
                    <a:bodyPr/>
                    <a:lstStyle/>
                    <a:p>
                      <a:pPr marL="0" marR="0">
                        <a:spcBef>
                          <a:spcPts val="0"/>
                        </a:spcBef>
                        <a:spcAft>
                          <a:spcPts val="0"/>
                        </a:spcAft>
                      </a:pPr>
                      <a:r>
                        <a:rPr lang="en-ZA" sz="900">
                          <a:solidFill>
                            <a:schemeClr val="tx1">
                              <a:lumMod val="75000"/>
                              <a:lumOff val="25000"/>
                            </a:schemeClr>
                          </a:solidFill>
                          <a:effectLst/>
                        </a:rPr>
                        <a:t>Finland</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639336858"/>
                  </a:ext>
                </a:extLst>
              </a:tr>
              <a:tr h="90752">
                <a:tc>
                  <a:txBody>
                    <a:bodyPr/>
                    <a:lstStyle/>
                    <a:p>
                      <a:pPr marL="0" marR="0">
                        <a:spcBef>
                          <a:spcPts val="0"/>
                        </a:spcBef>
                        <a:spcAft>
                          <a:spcPts val="0"/>
                        </a:spcAft>
                      </a:pPr>
                      <a:r>
                        <a:rPr lang="en-ZA" sz="900">
                          <a:solidFill>
                            <a:schemeClr val="tx1">
                              <a:lumMod val="75000"/>
                              <a:lumOff val="25000"/>
                            </a:schemeClr>
                          </a:solidFill>
                          <a:effectLst/>
                        </a:rPr>
                        <a:t>France</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2905061882"/>
                  </a:ext>
                </a:extLst>
              </a:tr>
              <a:tr h="90752">
                <a:tc>
                  <a:txBody>
                    <a:bodyPr/>
                    <a:lstStyle/>
                    <a:p>
                      <a:pPr marL="0" marR="0">
                        <a:spcBef>
                          <a:spcPts val="0"/>
                        </a:spcBef>
                        <a:spcAft>
                          <a:spcPts val="0"/>
                        </a:spcAft>
                      </a:pPr>
                      <a:r>
                        <a:rPr lang="en-ZA" sz="900">
                          <a:solidFill>
                            <a:schemeClr val="tx1">
                              <a:lumMod val="75000"/>
                              <a:lumOff val="25000"/>
                            </a:schemeClr>
                          </a:solidFill>
                          <a:effectLst/>
                        </a:rPr>
                        <a:t>Germany</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599057085"/>
                  </a:ext>
                </a:extLst>
              </a:tr>
              <a:tr h="131284">
                <a:tc>
                  <a:txBody>
                    <a:bodyPr/>
                    <a:lstStyle/>
                    <a:p>
                      <a:pPr marL="0" marR="0">
                        <a:spcBef>
                          <a:spcPts val="0"/>
                        </a:spcBef>
                        <a:spcAft>
                          <a:spcPts val="0"/>
                        </a:spcAft>
                      </a:pPr>
                      <a:r>
                        <a:rPr lang="en-ZA" sz="900">
                          <a:solidFill>
                            <a:schemeClr val="tx1">
                              <a:lumMod val="75000"/>
                              <a:lumOff val="25000"/>
                            </a:schemeClr>
                          </a:solidFill>
                          <a:effectLst/>
                        </a:rPr>
                        <a:t>Greece</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3465120972"/>
                  </a:ext>
                </a:extLst>
              </a:tr>
              <a:tr h="90752">
                <a:tc>
                  <a:txBody>
                    <a:bodyPr/>
                    <a:lstStyle/>
                    <a:p>
                      <a:pPr marL="0" marR="0">
                        <a:spcBef>
                          <a:spcPts val="0"/>
                        </a:spcBef>
                        <a:spcAft>
                          <a:spcPts val="0"/>
                        </a:spcAft>
                      </a:pPr>
                      <a:r>
                        <a:rPr lang="en-ZA" sz="900">
                          <a:solidFill>
                            <a:schemeClr val="tx1">
                              <a:lumMod val="75000"/>
                              <a:lumOff val="25000"/>
                            </a:schemeClr>
                          </a:solidFill>
                          <a:effectLst/>
                        </a:rPr>
                        <a:t>Iceland</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654880313"/>
                  </a:ext>
                </a:extLst>
              </a:tr>
              <a:tr h="90752">
                <a:tc>
                  <a:txBody>
                    <a:bodyPr/>
                    <a:lstStyle/>
                    <a:p>
                      <a:pPr marL="0" marR="0">
                        <a:spcBef>
                          <a:spcPts val="0"/>
                        </a:spcBef>
                        <a:spcAft>
                          <a:spcPts val="0"/>
                        </a:spcAft>
                      </a:pPr>
                      <a:r>
                        <a:rPr lang="en-ZA" sz="900">
                          <a:solidFill>
                            <a:schemeClr val="tx1">
                              <a:lumMod val="75000"/>
                              <a:lumOff val="25000"/>
                            </a:schemeClr>
                          </a:solidFill>
                          <a:effectLst/>
                        </a:rPr>
                        <a:t>Ireland</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3063819835"/>
                  </a:ext>
                </a:extLst>
              </a:tr>
              <a:tr h="90752">
                <a:tc>
                  <a:txBody>
                    <a:bodyPr/>
                    <a:lstStyle/>
                    <a:p>
                      <a:pPr marL="0" marR="0">
                        <a:spcBef>
                          <a:spcPts val="0"/>
                        </a:spcBef>
                        <a:spcAft>
                          <a:spcPts val="0"/>
                        </a:spcAft>
                      </a:pPr>
                      <a:r>
                        <a:rPr lang="en-ZA" sz="900">
                          <a:solidFill>
                            <a:schemeClr val="tx1">
                              <a:lumMod val="75000"/>
                              <a:lumOff val="25000"/>
                            </a:schemeClr>
                          </a:solidFill>
                          <a:effectLst/>
                        </a:rPr>
                        <a:t>Israel</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963291359"/>
                  </a:ext>
                </a:extLst>
              </a:tr>
              <a:tr h="90752">
                <a:tc>
                  <a:txBody>
                    <a:bodyPr/>
                    <a:lstStyle/>
                    <a:p>
                      <a:pPr marL="0" marR="0">
                        <a:spcBef>
                          <a:spcPts val="0"/>
                        </a:spcBef>
                        <a:spcAft>
                          <a:spcPts val="0"/>
                        </a:spcAft>
                      </a:pPr>
                      <a:r>
                        <a:rPr lang="en-ZA" sz="900">
                          <a:solidFill>
                            <a:schemeClr val="tx1">
                              <a:lumMod val="75000"/>
                              <a:lumOff val="25000"/>
                            </a:schemeClr>
                          </a:solidFill>
                          <a:effectLst/>
                        </a:rPr>
                        <a:t>Italy</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699600414"/>
                  </a:ext>
                </a:extLst>
              </a:tr>
              <a:tr h="90752">
                <a:tc>
                  <a:txBody>
                    <a:bodyPr/>
                    <a:lstStyle/>
                    <a:p>
                      <a:pPr marL="0" marR="0">
                        <a:spcBef>
                          <a:spcPts val="0"/>
                        </a:spcBef>
                        <a:spcAft>
                          <a:spcPts val="0"/>
                        </a:spcAft>
                      </a:pPr>
                      <a:r>
                        <a:rPr lang="en-ZA" sz="900">
                          <a:solidFill>
                            <a:schemeClr val="tx1">
                              <a:lumMod val="75000"/>
                              <a:lumOff val="25000"/>
                            </a:schemeClr>
                          </a:solidFill>
                          <a:effectLst/>
                        </a:rPr>
                        <a:t>Liechtenstein</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3982314256"/>
                  </a:ext>
                </a:extLst>
              </a:tr>
              <a:tr h="90752">
                <a:tc>
                  <a:txBody>
                    <a:bodyPr/>
                    <a:lstStyle/>
                    <a:p>
                      <a:pPr marL="0" marR="0">
                        <a:spcBef>
                          <a:spcPts val="0"/>
                        </a:spcBef>
                        <a:spcAft>
                          <a:spcPts val="0"/>
                        </a:spcAft>
                      </a:pPr>
                      <a:r>
                        <a:rPr lang="en-ZA" sz="900">
                          <a:solidFill>
                            <a:schemeClr val="tx1">
                              <a:lumMod val="75000"/>
                              <a:lumOff val="25000"/>
                            </a:schemeClr>
                          </a:solidFill>
                          <a:effectLst/>
                        </a:rPr>
                        <a:t>Luxembourg</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509854422"/>
                  </a:ext>
                </a:extLst>
              </a:tr>
              <a:tr h="90752">
                <a:tc>
                  <a:txBody>
                    <a:bodyPr/>
                    <a:lstStyle/>
                    <a:p>
                      <a:pPr marL="0" marR="0">
                        <a:spcBef>
                          <a:spcPts val="0"/>
                        </a:spcBef>
                        <a:spcAft>
                          <a:spcPts val="0"/>
                        </a:spcAft>
                      </a:pPr>
                      <a:r>
                        <a:rPr lang="en-ZA" sz="900">
                          <a:solidFill>
                            <a:schemeClr val="tx1">
                              <a:lumMod val="75000"/>
                              <a:lumOff val="25000"/>
                            </a:schemeClr>
                          </a:solidFill>
                          <a:effectLst/>
                        </a:rPr>
                        <a:t>Malta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921619660"/>
                  </a:ext>
                </a:extLst>
              </a:tr>
              <a:tr h="90752">
                <a:tc>
                  <a:txBody>
                    <a:bodyPr/>
                    <a:lstStyle/>
                    <a:p>
                      <a:pPr marL="0" marR="0">
                        <a:spcBef>
                          <a:spcPts val="0"/>
                        </a:spcBef>
                        <a:spcAft>
                          <a:spcPts val="0"/>
                        </a:spcAft>
                      </a:pPr>
                      <a:r>
                        <a:rPr lang="en-ZA" sz="900">
                          <a:solidFill>
                            <a:schemeClr val="tx1">
                              <a:lumMod val="75000"/>
                              <a:lumOff val="25000"/>
                            </a:schemeClr>
                          </a:solidFill>
                          <a:effectLst/>
                        </a:rPr>
                        <a:t>Netherlands</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2959152596"/>
                  </a:ext>
                </a:extLst>
              </a:tr>
              <a:tr h="90752">
                <a:tc>
                  <a:txBody>
                    <a:bodyPr/>
                    <a:lstStyle/>
                    <a:p>
                      <a:pPr marL="0" marR="0">
                        <a:spcBef>
                          <a:spcPts val="0"/>
                        </a:spcBef>
                        <a:spcAft>
                          <a:spcPts val="0"/>
                        </a:spcAft>
                      </a:pPr>
                      <a:r>
                        <a:rPr lang="en-ZA" sz="900">
                          <a:solidFill>
                            <a:schemeClr val="tx1">
                              <a:lumMod val="75000"/>
                              <a:lumOff val="25000"/>
                            </a:schemeClr>
                          </a:solidFill>
                          <a:effectLst/>
                        </a:rPr>
                        <a:t>Norway</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363282043"/>
                  </a:ext>
                </a:extLst>
              </a:tr>
              <a:tr h="90752">
                <a:tc>
                  <a:txBody>
                    <a:bodyPr/>
                    <a:lstStyle/>
                    <a:p>
                      <a:pPr marL="0" marR="0">
                        <a:spcBef>
                          <a:spcPts val="0"/>
                        </a:spcBef>
                        <a:spcAft>
                          <a:spcPts val="0"/>
                        </a:spcAft>
                      </a:pPr>
                      <a:r>
                        <a:rPr lang="en-ZA" sz="900">
                          <a:solidFill>
                            <a:schemeClr val="tx1">
                              <a:lumMod val="75000"/>
                              <a:lumOff val="25000"/>
                            </a:schemeClr>
                          </a:solidFill>
                          <a:effectLst/>
                        </a:rPr>
                        <a:t>Portugal</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2899073011"/>
                  </a:ext>
                </a:extLst>
              </a:tr>
              <a:tr h="90752">
                <a:tc>
                  <a:txBody>
                    <a:bodyPr/>
                    <a:lstStyle/>
                    <a:p>
                      <a:pPr marL="0" marR="0">
                        <a:spcBef>
                          <a:spcPts val="0"/>
                        </a:spcBef>
                        <a:spcAft>
                          <a:spcPts val="0"/>
                        </a:spcAft>
                      </a:pPr>
                      <a:r>
                        <a:rPr lang="en-ZA" sz="900">
                          <a:solidFill>
                            <a:schemeClr val="tx1">
                              <a:lumMod val="75000"/>
                              <a:lumOff val="25000"/>
                            </a:schemeClr>
                          </a:solidFill>
                          <a:effectLst/>
                        </a:rPr>
                        <a:t>Spain</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2912986486"/>
                  </a:ext>
                </a:extLst>
              </a:tr>
              <a:tr h="90752">
                <a:tc>
                  <a:txBody>
                    <a:bodyPr/>
                    <a:lstStyle/>
                    <a:p>
                      <a:pPr marL="0" marR="0">
                        <a:spcBef>
                          <a:spcPts val="0"/>
                        </a:spcBef>
                        <a:spcAft>
                          <a:spcPts val="0"/>
                        </a:spcAft>
                      </a:pPr>
                      <a:r>
                        <a:rPr lang="en-ZA" sz="900">
                          <a:solidFill>
                            <a:schemeClr val="tx1">
                              <a:lumMod val="75000"/>
                              <a:lumOff val="25000"/>
                            </a:schemeClr>
                          </a:solidFill>
                          <a:effectLst/>
                        </a:rPr>
                        <a:t>Sweden</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418581427"/>
                  </a:ext>
                </a:extLst>
              </a:tr>
              <a:tr h="90752">
                <a:tc>
                  <a:txBody>
                    <a:bodyPr/>
                    <a:lstStyle/>
                    <a:p>
                      <a:pPr marL="0" marR="0">
                        <a:spcBef>
                          <a:spcPts val="0"/>
                        </a:spcBef>
                        <a:spcAft>
                          <a:spcPts val="0"/>
                        </a:spcAft>
                      </a:pPr>
                      <a:r>
                        <a:rPr lang="en-ZA" sz="900">
                          <a:solidFill>
                            <a:schemeClr val="tx1">
                              <a:lumMod val="75000"/>
                              <a:lumOff val="25000"/>
                            </a:schemeClr>
                          </a:solidFill>
                          <a:effectLst/>
                        </a:rPr>
                        <a:t>Switzerland</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413623717"/>
                  </a:ext>
                </a:extLst>
              </a:tr>
              <a:tr h="90752">
                <a:tc>
                  <a:txBody>
                    <a:bodyPr/>
                    <a:lstStyle/>
                    <a:p>
                      <a:pPr marL="0" marR="0">
                        <a:spcBef>
                          <a:spcPts val="0"/>
                        </a:spcBef>
                        <a:spcAft>
                          <a:spcPts val="0"/>
                        </a:spcAft>
                      </a:pPr>
                      <a:r>
                        <a:rPr lang="en-ZA" sz="900">
                          <a:solidFill>
                            <a:schemeClr val="tx1">
                              <a:lumMod val="75000"/>
                              <a:lumOff val="25000"/>
                            </a:schemeClr>
                          </a:solidFill>
                          <a:effectLst/>
                        </a:rPr>
                        <a:t>United Kingdom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4109260284"/>
                  </a:ext>
                </a:extLst>
              </a:tr>
            </a:tbl>
          </a:graphicData>
        </a:graphic>
      </p:graphicFrame>
      <p:sp>
        <p:nvSpPr>
          <p:cNvPr id="10" name="Oval 9"/>
          <p:cNvSpPr/>
          <p:nvPr/>
        </p:nvSpPr>
        <p:spPr>
          <a:xfrm>
            <a:off x="3195737" y="1868238"/>
            <a:ext cx="4309536" cy="156076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1212545" y="1847209"/>
            <a:ext cx="5902309" cy="368670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628562" y="5533914"/>
            <a:ext cx="687299" cy="246221"/>
          </a:xfrm>
          <a:prstGeom prst="rect">
            <a:avLst/>
          </a:prstGeom>
          <a:noFill/>
        </p:spPr>
        <p:txBody>
          <a:bodyPr wrap="square" rtlCol="0">
            <a:spAutoFit/>
          </a:bodyPr>
          <a:lstStyle/>
          <a:p>
            <a:r>
              <a:rPr lang="en-US" sz="1000">
                <a:latin typeface="+mj-lt"/>
              </a:rPr>
              <a:t>X : Yes</a:t>
            </a:r>
          </a:p>
        </p:txBody>
      </p:sp>
      <p:sp>
        <p:nvSpPr>
          <p:cNvPr id="6" name="Title 5">
            <a:extLst>
              <a:ext uri="{FF2B5EF4-FFF2-40B4-BE49-F238E27FC236}">
                <a16:creationId xmlns:a16="http://schemas.microsoft.com/office/drawing/2014/main" id="{05A90930-0FC8-A5C6-952D-29359DD3FC43}"/>
              </a:ext>
            </a:extLst>
          </p:cNvPr>
          <p:cNvSpPr>
            <a:spLocks noGrp="1"/>
          </p:cNvSpPr>
          <p:nvPr>
            <p:ph type="title"/>
          </p:nvPr>
        </p:nvSpPr>
        <p:spPr/>
        <p:txBody>
          <a:bodyPr>
            <a:normAutofit fontScale="90000"/>
          </a:bodyPr>
          <a:lstStyle/>
          <a:p>
            <a:r>
              <a:rPr lang="en-US"/>
              <a:t>Capacity for conservative kidney management (CKM)</a:t>
            </a:r>
          </a:p>
        </p:txBody>
      </p:sp>
      <p:sp>
        <p:nvSpPr>
          <p:cNvPr id="7" name="Date Placeholder 3">
            <a:extLst>
              <a:ext uri="{FF2B5EF4-FFF2-40B4-BE49-F238E27FC236}">
                <a16:creationId xmlns:a16="http://schemas.microsoft.com/office/drawing/2014/main" id="{1FC1A42B-DD45-A26D-BF84-A1D7976FCAC0}"/>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8" name="Footer Placeholder 4">
            <a:extLst>
              <a:ext uri="{FF2B5EF4-FFF2-40B4-BE49-F238E27FC236}">
                <a16:creationId xmlns:a16="http://schemas.microsoft.com/office/drawing/2014/main" id="{6BFF7B7C-4E4E-A4A5-4300-9E949A910B92}"/>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A6C84FD2-94C7-E765-0A2A-9DB4AE832D93}"/>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31</a:t>
            </a:fld>
            <a:endParaRPr lang="en-US"/>
          </a:p>
        </p:txBody>
      </p:sp>
    </p:spTree>
    <p:extLst>
      <p:ext uri="{BB962C8B-B14F-4D97-AF65-F5344CB8AC3E}">
        <p14:creationId xmlns:p14="http://schemas.microsoft.com/office/powerpoint/2010/main" val="1160379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070BAC3-7FAC-9683-BD7B-98ECEFAA5392}"/>
              </a:ext>
            </a:extLst>
          </p:cNvPr>
          <p:cNvPicPr>
            <a:picLocks noChangeAspect="1"/>
          </p:cNvPicPr>
          <p:nvPr/>
        </p:nvPicPr>
        <p:blipFill>
          <a:blip r:embed="rId2"/>
          <a:stretch>
            <a:fillRect/>
          </a:stretch>
        </p:blipFill>
        <p:spPr>
          <a:xfrm>
            <a:off x="801579" y="4029345"/>
            <a:ext cx="4092320" cy="2559284"/>
          </a:xfrm>
          <a:prstGeom prst="rect">
            <a:avLst/>
          </a:prstGeom>
        </p:spPr>
      </p:pic>
      <p:pic>
        <p:nvPicPr>
          <p:cNvPr id="3" name="Picture 2">
            <a:extLst>
              <a:ext uri="{FF2B5EF4-FFF2-40B4-BE49-F238E27FC236}">
                <a16:creationId xmlns:a16="http://schemas.microsoft.com/office/drawing/2014/main" id="{F6B94028-992B-B6C6-04C1-87D215B0AE44}"/>
              </a:ext>
            </a:extLst>
          </p:cNvPr>
          <p:cNvPicPr>
            <a:picLocks noChangeAspect="1"/>
          </p:cNvPicPr>
          <p:nvPr/>
        </p:nvPicPr>
        <p:blipFill>
          <a:blip r:embed="rId3"/>
          <a:stretch>
            <a:fillRect/>
          </a:stretch>
        </p:blipFill>
        <p:spPr>
          <a:xfrm>
            <a:off x="801579" y="1185429"/>
            <a:ext cx="4086349" cy="2563438"/>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52320995"/>
              </p:ext>
            </p:extLst>
          </p:nvPr>
        </p:nvGraphicFramePr>
        <p:xfrm>
          <a:off x="5357973" y="1838126"/>
          <a:ext cx="6359239" cy="3749040"/>
        </p:xfrm>
        <a:graphic>
          <a:graphicData uri="http://schemas.openxmlformats.org/drawingml/2006/table">
            <a:tbl>
              <a:tblPr firstRow="1" firstCol="1" bandRow="1">
                <a:tableStyleId>{F5AB1C69-6EDB-4FF4-983F-18BD219EF322}</a:tableStyleId>
              </a:tblPr>
              <a:tblGrid>
                <a:gridCol w="1047807">
                  <a:extLst>
                    <a:ext uri="{9D8B030D-6E8A-4147-A177-3AD203B41FA5}">
                      <a16:colId xmlns:a16="http://schemas.microsoft.com/office/drawing/2014/main" val="3846284052"/>
                    </a:ext>
                  </a:extLst>
                </a:gridCol>
                <a:gridCol w="663929">
                  <a:extLst>
                    <a:ext uri="{9D8B030D-6E8A-4147-A177-3AD203B41FA5}">
                      <a16:colId xmlns:a16="http://schemas.microsoft.com/office/drawing/2014/main" val="3669837368"/>
                    </a:ext>
                  </a:extLst>
                </a:gridCol>
                <a:gridCol w="663929">
                  <a:extLst>
                    <a:ext uri="{9D8B030D-6E8A-4147-A177-3AD203B41FA5}">
                      <a16:colId xmlns:a16="http://schemas.microsoft.com/office/drawing/2014/main" val="3328718446"/>
                    </a:ext>
                  </a:extLst>
                </a:gridCol>
                <a:gridCol w="663929">
                  <a:extLst>
                    <a:ext uri="{9D8B030D-6E8A-4147-A177-3AD203B41FA5}">
                      <a16:colId xmlns:a16="http://schemas.microsoft.com/office/drawing/2014/main" val="1007032942"/>
                    </a:ext>
                  </a:extLst>
                </a:gridCol>
                <a:gridCol w="663929">
                  <a:extLst>
                    <a:ext uri="{9D8B030D-6E8A-4147-A177-3AD203B41FA5}">
                      <a16:colId xmlns:a16="http://schemas.microsoft.com/office/drawing/2014/main" val="3314338008"/>
                    </a:ext>
                  </a:extLst>
                </a:gridCol>
                <a:gridCol w="663929">
                  <a:extLst>
                    <a:ext uri="{9D8B030D-6E8A-4147-A177-3AD203B41FA5}">
                      <a16:colId xmlns:a16="http://schemas.microsoft.com/office/drawing/2014/main" val="329121413"/>
                    </a:ext>
                  </a:extLst>
                </a:gridCol>
                <a:gridCol w="663929">
                  <a:extLst>
                    <a:ext uri="{9D8B030D-6E8A-4147-A177-3AD203B41FA5}">
                      <a16:colId xmlns:a16="http://schemas.microsoft.com/office/drawing/2014/main" val="2112740015"/>
                    </a:ext>
                  </a:extLst>
                </a:gridCol>
                <a:gridCol w="663929">
                  <a:extLst>
                    <a:ext uri="{9D8B030D-6E8A-4147-A177-3AD203B41FA5}">
                      <a16:colId xmlns:a16="http://schemas.microsoft.com/office/drawing/2014/main" val="3781459820"/>
                    </a:ext>
                  </a:extLst>
                </a:gridCol>
                <a:gridCol w="663929">
                  <a:extLst>
                    <a:ext uri="{9D8B030D-6E8A-4147-A177-3AD203B41FA5}">
                      <a16:colId xmlns:a16="http://schemas.microsoft.com/office/drawing/2014/main" val="771502460"/>
                    </a:ext>
                  </a:extLst>
                </a:gridCol>
              </a:tblGrid>
              <a:tr h="168297">
                <a:tc rowSpan="2">
                  <a:txBody>
                    <a:bodyPr/>
                    <a:lstStyle/>
                    <a:p>
                      <a:pPr marL="0" marR="0" algn="ctr">
                        <a:spcBef>
                          <a:spcPts val="0"/>
                        </a:spcBef>
                        <a:spcAft>
                          <a:spcPts val="0"/>
                        </a:spcAft>
                      </a:pPr>
                      <a:r>
                        <a:rPr lang="en-US" sz="900">
                          <a:solidFill>
                            <a:schemeClr val="tx1">
                              <a:lumMod val="75000"/>
                              <a:lumOff val="25000"/>
                            </a:schemeClr>
                          </a:solidFill>
                          <a:effectLst/>
                        </a:rPr>
                        <a:t> </a:t>
                      </a:r>
                      <a:r>
                        <a:rPr lang="en-US" sz="900">
                          <a:solidFill>
                            <a:schemeClr val="bg1"/>
                          </a:solidFill>
                          <a:effectLst/>
                        </a:rPr>
                        <a:t>Country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where resource constraints to prevent or limit access to KRT</a:t>
                      </a:r>
                      <a:endParaRPr kumimoji="0" lang="en-US" sz="800" b="0" i="0" u="none" strike="noStrike" kern="1200" cap="none" spc="0" normalizeH="0" baseline="0" noProof="0">
                        <a:ln>
                          <a:noFill/>
                        </a:ln>
                        <a:solidFill>
                          <a:schemeClr val="tx1"/>
                        </a:solidFill>
                        <a:effectLst/>
                        <a:uLnTx/>
                        <a:uFillTx/>
                        <a:latin typeface="+mj-lt"/>
                        <a:ea typeface="+mn-ea"/>
                        <a:cs typeface="+mn-cs"/>
                      </a:endParaRPr>
                    </a:p>
                  </a:txBody>
                  <a:tcPr marL="28659" marR="28659"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where there are no resource constraints to prevent or limit access to KRT</a:t>
                      </a:r>
                      <a:endParaRPr kumimoji="0" lang="en-US" sz="800" b="0" i="0" u="none" strike="noStrike" kern="1200" cap="none" spc="0" normalizeH="0" baseline="0" noProof="0">
                        <a:ln>
                          <a:noFill/>
                        </a:ln>
                        <a:solidFill>
                          <a:schemeClr val="tx1"/>
                        </a:solidFill>
                        <a:effectLst/>
                        <a:uLnTx/>
                        <a:uFillTx/>
                        <a:latin typeface="+mj-lt"/>
                        <a:ea typeface="+mn-ea"/>
                        <a:cs typeface="+mn-cs"/>
                      </a:endParaRPr>
                    </a:p>
                  </a:txBody>
                  <a:tcPr marL="28659" marR="28659"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967655490"/>
                  </a:ext>
                </a:extLst>
              </a:tr>
              <a:tr h="267481">
                <a:tc vMerge="1">
                  <a:txBody>
                    <a:bodyPr/>
                    <a:lstStyle/>
                    <a:p>
                      <a:endParaRPr lang="en-US"/>
                    </a:p>
                  </a:txBody>
                  <a:tcPr/>
                </a:tc>
                <a:tc>
                  <a:txBody>
                    <a:bodyPr/>
                    <a:lstStyle/>
                    <a:p>
                      <a:pPr marL="0" marR="0" algn="ctr">
                        <a:spcBef>
                          <a:spcPts val="0"/>
                        </a:spcBef>
                        <a:spcAft>
                          <a:spcPts val="0"/>
                        </a:spcAft>
                      </a:pPr>
                      <a:r>
                        <a:rPr lang="en-ZA" sz="800">
                          <a:solidFill>
                            <a:schemeClr val="tx1">
                              <a:lumMod val="75000"/>
                              <a:lumOff val="25000"/>
                            </a:schemeClr>
                          </a:solidFill>
                          <a:effectLst/>
                        </a:rPr>
                        <a:t>Generally available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ZA" sz="800">
                          <a:solidFill>
                            <a:schemeClr val="tx1">
                              <a:lumMod val="75000"/>
                              <a:lumOff val="25000"/>
                            </a:schemeClr>
                          </a:solidFill>
                          <a:effectLst/>
                        </a:rPr>
                        <a:t>Generally not available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ZA" sz="800">
                          <a:solidFill>
                            <a:schemeClr val="tx1">
                              <a:lumMod val="75000"/>
                              <a:lumOff val="25000"/>
                            </a:schemeClr>
                          </a:solidFill>
                          <a:effectLst/>
                        </a:rPr>
                        <a:t>Unknown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ZA" sz="800">
                          <a:solidFill>
                            <a:schemeClr val="tx1">
                              <a:lumMod val="75000"/>
                              <a:lumOff val="25000"/>
                            </a:schemeClr>
                          </a:solidFill>
                          <a:effectLst/>
                        </a:rPr>
                        <a:t>N/A (conservative</a:t>
                      </a:r>
                      <a:r>
                        <a:rPr lang="en-ZA" sz="800" baseline="0">
                          <a:solidFill>
                            <a:schemeClr val="tx1">
                              <a:lumMod val="75000"/>
                              <a:lumOff val="25000"/>
                            </a:schemeClr>
                          </a:solidFill>
                          <a:effectLst/>
                        </a:rPr>
                        <a:t> care</a:t>
                      </a:r>
                      <a:r>
                        <a:rPr lang="en-ZA" sz="800">
                          <a:solidFill>
                            <a:schemeClr val="tx1">
                              <a:lumMod val="75000"/>
                              <a:lumOff val="25000"/>
                            </a:schemeClr>
                          </a:solidFill>
                          <a:effectLst/>
                        </a:rPr>
                        <a:t> not available)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ZA" sz="800">
                          <a:solidFill>
                            <a:schemeClr val="tx1">
                              <a:lumMod val="75000"/>
                              <a:lumOff val="25000"/>
                            </a:schemeClr>
                          </a:solidFill>
                          <a:effectLst/>
                        </a:rPr>
                        <a:t>Generally available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ZA" sz="800">
                          <a:solidFill>
                            <a:schemeClr val="tx1">
                              <a:lumMod val="75000"/>
                              <a:lumOff val="25000"/>
                            </a:schemeClr>
                          </a:solidFill>
                          <a:effectLst/>
                        </a:rPr>
                        <a:t>Generally not available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ZA" sz="800">
                          <a:solidFill>
                            <a:schemeClr val="tx1">
                              <a:lumMod val="75000"/>
                              <a:lumOff val="25000"/>
                            </a:schemeClr>
                          </a:solidFill>
                          <a:effectLst/>
                        </a:rPr>
                        <a:t>Unknown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ZA" sz="800">
                          <a:solidFill>
                            <a:schemeClr val="tx1">
                              <a:lumMod val="75000"/>
                              <a:lumOff val="25000"/>
                            </a:schemeClr>
                          </a:solidFill>
                          <a:effectLst/>
                        </a:rPr>
                        <a:t>N/A (conservative</a:t>
                      </a:r>
                      <a:r>
                        <a:rPr lang="en-ZA" sz="800" baseline="0">
                          <a:solidFill>
                            <a:schemeClr val="tx1">
                              <a:lumMod val="75000"/>
                              <a:lumOff val="25000"/>
                            </a:schemeClr>
                          </a:solidFill>
                          <a:effectLst/>
                        </a:rPr>
                        <a:t> care</a:t>
                      </a:r>
                      <a:r>
                        <a:rPr lang="en-ZA" sz="800">
                          <a:solidFill>
                            <a:schemeClr val="tx1">
                              <a:lumMod val="75000"/>
                              <a:lumOff val="25000"/>
                            </a:schemeClr>
                          </a:solidFill>
                          <a:effectLst/>
                        </a:rPr>
                        <a:t> not available)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2688730262"/>
                  </a:ext>
                </a:extLst>
              </a:tr>
              <a:tr h="90752">
                <a:tc>
                  <a:txBody>
                    <a:bodyPr/>
                    <a:lstStyle/>
                    <a:p>
                      <a:pPr marL="0" marR="0">
                        <a:spcBef>
                          <a:spcPts val="0"/>
                        </a:spcBef>
                        <a:spcAft>
                          <a:spcPts val="0"/>
                        </a:spcAft>
                      </a:pPr>
                      <a:r>
                        <a:rPr lang="en-US" sz="900">
                          <a:solidFill>
                            <a:schemeClr val="tx1">
                              <a:lumMod val="75000"/>
                              <a:lumOff val="25000"/>
                            </a:schemeClr>
                          </a:solidFill>
                          <a:effectLst/>
                        </a:rPr>
                        <a:t>Andorra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502323614"/>
                  </a:ext>
                </a:extLst>
              </a:tr>
              <a:tr h="90752">
                <a:tc>
                  <a:txBody>
                    <a:bodyPr/>
                    <a:lstStyle/>
                    <a:p>
                      <a:pPr marL="0" marR="0">
                        <a:spcBef>
                          <a:spcPts val="0"/>
                        </a:spcBef>
                        <a:spcAft>
                          <a:spcPts val="0"/>
                        </a:spcAft>
                      </a:pPr>
                      <a:r>
                        <a:rPr lang="en-ZA" sz="900">
                          <a:solidFill>
                            <a:schemeClr val="tx1">
                              <a:lumMod val="75000"/>
                              <a:lumOff val="25000"/>
                            </a:schemeClr>
                          </a:solidFill>
                          <a:effectLst/>
                        </a:rPr>
                        <a:t>Austria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372783460"/>
                  </a:ext>
                </a:extLst>
              </a:tr>
              <a:tr h="90752">
                <a:tc>
                  <a:txBody>
                    <a:bodyPr/>
                    <a:lstStyle/>
                    <a:p>
                      <a:pPr marL="0" marR="0">
                        <a:spcBef>
                          <a:spcPts val="0"/>
                        </a:spcBef>
                        <a:spcAft>
                          <a:spcPts val="0"/>
                        </a:spcAft>
                      </a:pPr>
                      <a:r>
                        <a:rPr lang="en-ZA" sz="900">
                          <a:solidFill>
                            <a:schemeClr val="tx1">
                              <a:lumMod val="75000"/>
                              <a:lumOff val="25000"/>
                            </a:schemeClr>
                          </a:solidFill>
                          <a:effectLst/>
                        </a:rPr>
                        <a:t>Belgium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688648803"/>
                  </a:ext>
                </a:extLst>
              </a:tr>
              <a:tr h="90752">
                <a:tc>
                  <a:txBody>
                    <a:bodyPr/>
                    <a:lstStyle/>
                    <a:p>
                      <a:pPr marL="0" marR="0">
                        <a:spcBef>
                          <a:spcPts val="0"/>
                        </a:spcBef>
                        <a:spcAft>
                          <a:spcPts val="0"/>
                        </a:spcAft>
                      </a:pPr>
                      <a:r>
                        <a:rPr lang="en-ZA" sz="900">
                          <a:solidFill>
                            <a:schemeClr val="tx1">
                              <a:lumMod val="75000"/>
                              <a:lumOff val="25000"/>
                            </a:schemeClr>
                          </a:solidFill>
                          <a:effectLst/>
                        </a:rPr>
                        <a:t>Denmark</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295614071"/>
                  </a:ext>
                </a:extLst>
              </a:tr>
              <a:tr h="90752">
                <a:tc>
                  <a:txBody>
                    <a:bodyPr/>
                    <a:lstStyle/>
                    <a:p>
                      <a:pPr marL="0" marR="0">
                        <a:spcBef>
                          <a:spcPts val="0"/>
                        </a:spcBef>
                        <a:spcAft>
                          <a:spcPts val="0"/>
                        </a:spcAft>
                      </a:pPr>
                      <a:r>
                        <a:rPr lang="en-ZA" sz="900">
                          <a:solidFill>
                            <a:schemeClr val="tx1">
                              <a:lumMod val="75000"/>
                              <a:lumOff val="25000"/>
                            </a:schemeClr>
                          </a:solidFill>
                          <a:effectLst/>
                        </a:rPr>
                        <a:t>Finland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639336858"/>
                  </a:ext>
                </a:extLst>
              </a:tr>
              <a:tr h="90752">
                <a:tc>
                  <a:txBody>
                    <a:bodyPr/>
                    <a:lstStyle/>
                    <a:p>
                      <a:pPr marL="0" marR="0">
                        <a:spcBef>
                          <a:spcPts val="0"/>
                        </a:spcBef>
                        <a:spcAft>
                          <a:spcPts val="0"/>
                        </a:spcAft>
                      </a:pPr>
                      <a:r>
                        <a:rPr lang="en-ZA" sz="900">
                          <a:solidFill>
                            <a:schemeClr val="tx1">
                              <a:lumMod val="75000"/>
                              <a:lumOff val="25000"/>
                            </a:schemeClr>
                          </a:solidFill>
                          <a:effectLst/>
                        </a:rPr>
                        <a:t>France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2905061882"/>
                  </a:ext>
                </a:extLst>
              </a:tr>
              <a:tr h="90752">
                <a:tc>
                  <a:txBody>
                    <a:bodyPr/>
                    <a:lstStyle/>
                    <a:p>
                      <a:pPr marL="0" marR="0">
                        <a:spcBef>
                          <a:spcPts val="0"/>
                        </a:spcBef>
                        <a:spcAft>
                          <a:spcPts val="0"/>
                        </a:spcAft>
                      </a:pPr>
                      <a:r>
                        <a:rPr lang="en-ZA" sz="900">
                          <a:solidFill>
                            <a:schemeClr val="tx1">
                              <a:lumMod val="75000"/>
                              <a:lumOff val="25000"/>
                            </a:schemeClr>
                          </a:solidFill>
                          <a:effectLst/>
                        </a:rPr>
                        <a:t>Germany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599057085"/>
                  </a:ext>
                </a:extLst>
              </a:tr>
              <a:tr h="90752">
                <a:tc>
                  <a:txBody>
                    <a:bodyPr/>
                    <a:lstStyle/>
                    <a:p>
                      <a:pPr marL="0" marR="0">
                        <a:spcBef>
                          <a:spcPts val="0"/>
                        </a:spcBef>
                        <a:spcAft>
                          <a:spcPts val="0"/>
                        </a:spcAft>
                      </a:pPr>
                      <a:r>
                        <a:rPr lang="en-ZA" sz="900">
                          <a:solidFill>
                            <a:schemeClr val="tx1">
                              <a:lumMod val="75000"/>
                              <a:lumOff val="25000"/>
                            </a:schemeClr>
                          </a:solidFill>
                          <a:effectLst/>
                        </a:rPr>
                        <a:t>Greece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3465120972"/>
                  </a:ext>
                </a:extLst>
              </a:tr>
              <a:tr h="90752">
                <a:tc>
                  <a:txBody>
                    <a:bodyPr/>
                    <a:lstStyle/>
                    <a:p>
                      <a:pPr marL="0" marR="0">
                        <a:spcBef>
                          <a:spcPts val="0"/>
                        </a:spcBef>
                        <a:spcAft>
                          <a:spcPts val="0"/>
                        </a:spcAft>
                      </a:pPr>
                      <a:r>
                        <a:rPr lang="en-ZA" sz="900">
                          <a:solidFill>
                            <a:schemeClr val="tx1">
                              <a:lumMod val="75000"/>
                              <a:lumOff val="25000"/>
                            </a:schemeClr>
                          </a:solidFill>
                          <a:effectLst/>
                        </a:rPr>
                        <a:t>Iceland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654880313"/>
                  </a:ext>
                </a:extLst>
              </a:tr>
              <a:tr h="90752">
                <a:tc>
                  <a:txBody>
                    <a:bodyPr/>
                    <a:lstStyle/>
                    <a:p>
                      <a:pPr marL="0" marR="0">
                        <a:spcBef>
                          <a:spcPts val="0"/>
                        </a:spcBef>
                        <a:spcAft>
                          <a:spcPts val="0"/>
                        </a:spcAft>
                      </a:pPr>
                      <a:r>
                        <a:rPr lang="en-ZA" sz="900">
                          <a:solidFill>
                            <a:schemeClr val="tx1">
                              <a:lumMod val="75000"/>
                              <a:lumOff val="25000"/>
                            </a:schemeClr>
                          </a:solidFill>
                          <a:effectLst/>
                        </a:rPr>
                        <a:t>Ireland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3063819835"/>
                  </a:ext>
                </a:extLst>
              </a:tr>
              <a:tr h="90752">
                <a:tc>
                  <a:txBody>
                    <a:bodyPr/>
                    <a:lstStyle/>
                    <a:p>
                      <a:pPr marL="0" marR="0">
                        <a:spcBef>
                          <a:spcPts val="0"/>
                        </a:spcBef>
                        <a:spcAft>
                          <a:spcPts val="0"/>
                        </a:spcAft>
                      </a:pPr>
                      <a:r>
                        <a:rPr lang="en-ZA" sz="900">
                          <a:solidFill>
                            <a:schemeClr val="tx1">
                              <a:lumMod val="75000"/>
                              <a:lumOff val="25000"/>
                            </a:schemeClr>
                          </a:solidFill>
                          <a:effectLst/>
                        </a:rPr>
                        <a:t>Israel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963291359"/>
                  </a:ext>
                </a:extLst>
              </a:tr>
              <a:tr h="90752">
                <a:tc>
                  <a:txBody>
                    <a:bodyPr/>
                    <a:lstStyle/>
                    <a:p>
                      <a:pPr marL="0" marR="0">
                        <a:spcBef>
                          <a:spcPts val="0"/>
                        </a:spcBef>
                        <a:spcAft>
                          <a:spcPts val="0"/>
                        </a:spcAft>
                      </a:pPr>
                      <a:r>
                        <a:rPr lang="en-ZA" sz="900">
                          <a:solidFill>
                            <a:schemeClr val="tx1">
                              <a:lumMod val="75000"/>
                              <a:lumOff val="25000"/>
                            </a:schemeClr>
                          </a:solidFill>
                          <a:effectLst/>
                        </a:rPr>
                        <a:t>Italy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699600414"/>
                  </a:ext>
                </a:extLst>
              </a:tr>
              <a:tr h="90752">
                <a:tc>
                  <a:txBody>
                    <a:bodyPr/>
                    <a:lstStyle/>
                    <a:p>
                      <a:pPr marL="0" marR="0">
                        <a:spcBef>
                          <a:spcPts val="0"/>
                        </a:spcBef>
                        <a:spcAft>
                          <a:spcPts val="0"/>
                        </a:spcAft>
                      </a:pPr>
                      <a:r>
                        <a:rPr lang="en-ZA" sz="900">
                          <a:solidFill>
                            <a:schemeClr val="tx1">
                              <a:lumMod val="75000"/>
                              <a:lumOff val="25000"/>
                            </a:schemeClr>
                          </a:solidFill>
                          <a:effectLst/>
                        </a:rPr>
                        <a:t>Liechtenstein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3982314256"/>
                  </a:ext>
                </a:extLst>
              </a:tr>
              <a:tr h="90752">
                <a:tc>
                  <a:txBody>
                    <a:bodyPr/>
                    <a:lstStyle/>
                    <a:p>
                      <a:pPr marL="0" marR="0">
                        <a:spcBef>
                          <a:spcPts val="0"/>
                        </a:spcBef>
                        <a:spcAft>
                          <a:spcPts val="0"/>
                        </a:spcAft>
                      </a:pPr>
                      <a:r>
                        <a:rPr lang="en-ZA" sz="900">
                          <a:solidFill>
                            <a:schemeClr val="tx1">
                              <a:lumMod val="75000"/>
                              <a:lumOff val="25000"/>
                            </a:schemeClr>
                          </a:solidFill>
                          <a:effectLst/>
                        </a:rPr>
                        <a:t>Luxembourg</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509854422"/>
                  </a:ext>
                </a:extLst>
              </a:tr>
              <a:tr h="90752">
                <a:tc>
                  <a:txBody>
                    <a:bodyPr/>
                    <a:lstStyle/>
                    <a:p>
                      <a:pPr marL="0" marR="0">
                        <a:spcBef>
                          <a:spcPts val="0"/>
                        </a:spcBef>
                        <a:spcAft>
                          <a:spcPts val="0"/>
                        </a:spcAft>
                      </a:pPr>
                      <a:r>
                        <a:rPr lang="en-ZA" sz="900">
                          <a:solidFill>
                            <a:schemeClr val="tx1">
                              <a:lumMod val="75000"/>
                              <a:lumOff val="25000"/>
                            </a:schemeClr>
                          </a:solidFill>
                          <a:effectLst/>
                        </a:rPr>
                        <a:t>Malta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921619660"/>
                  </a:ext>
                </a:extLst>
              </a:tr>
              <a:tr h="90752">
                <a:tc>
                  <a:txBody>
                    <a:bodyPr/>
                    <a:lstStyle/>
                    <a:p>
                      <a:pPr marL="0" marR="0">
                        <a:spcBef>
                          <a:spcPts val="0"/>
                        </a:spcBef>
                        <a:spcAft>
                          <a:spcPts val="0"/>
                        </a:spcAft>
                      </a:pPr>
                      <a:r>
                        <a:rPr lang="en-ZA" sz="900">
                          <a:solidFill>
                            <a:schemeClr val="tx1">
                              <a:lumMod val="75000"/>
                              <a:lumOff val="25000"/>
                            </a:schemeClr>
                          </a:solidFill>
                          <a:effectLst/>
                        </a:rPr>
                        <a:t>Netherlands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2959152596"/>
                  </a:ext>
                </a:extLst>
              </a:tr>
              <a:tr h="90752">
                <a:tc>
                  <a:txBody>
                    <a:bodyPr/>
                    <a:lstStyle/>
                    <a:p>
                      <a:pPr marL="0" marR="0">
                        <a:spcBef>
                          <a:spcPts val="0"/>
                        </a:spcBef>
                        <a:spcAft>
                          <a:spcPts val="0"/>
                        </a:spcAft>
                      </a:pPr>
                      <a:r>
                        <a:rPr lang="en-ZA" sz="900">
                          <a:solidFill>
                            <a:schemeClr val="tx1">
                              <a:lumMod val="75000"/>
                              <a:lumOff val="25000"/>
                            </a:schemeClr>
                          </a:solidFill>
                          <a:effectLst/>
                        </a:rPr>
                        <a:t>Norway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363282043"/>
                  </a:ext>
                </a:extLst>
              </a:tr>
              <a:tr h="90752">
                <a:tc>
                  <a:txBody>
                    <a:bodyPr/>
                    <a:lstStyle/>
                    <a:p>
                      <a:pPr marL="0" marR="0">
                        <a:spcBef>
                          <a:spcPts val="0"/>
                        </a:spcBef>
                        <a:spcAft>
                          <a:spcPts val="0"/>
                        </a:spcAft>
                      </a:pPr>
                      <a:r>
                        <a:rPr lang="en-ZA" sz="900">
                          <a:solidFill>
                            <a:schemeClr val="tx1">
                              <a:lumMod val="75000"/>
                              <a:lumOff val="25000"/>
                            </a:schemeClr>
                          </a:solidFill>
                          <a:effectLst/>
                        </a:rPr>
                        <a:t>Portugal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2899073011"/>
                  </a:ext>
                </a:extLst>
              </a:tr>
              <a:tr h="90752">
                <a:tc>
                  <a:txBody>
                    <a:bodyPr/>
                    <a:lstStyle/>
                    <a:p>
                      <a:pPr marL="0" marR="0">
                        <a:spcBef>
                          <a:spcPts val="0"/>
                        </a:spcBef>
                        <a:spcAft>
                          <a:spcPts val="0"/>
                        </a:spcAft>
                      </a:pPr>
                      <a:r>
                        <a:rPr lang="en-ZA" sz="900">
                          <a:solidFill>
                            <a:schemeClr val="tx1">
                              <a:lumMod val="75000"/>
                              <a:lumOff val="25000"/>
                            </a:schemeClr>
                          </a:solidFill>
                          <a:effectLst/>
                        </a:rPr>
                        <a:t>Spain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2912986486"/>
                  </a:ext>
                </a:extLst>
              </a:tr>
              <a:tr h="90752">
                <a:tc>
                  <a:txBody>
                    <a:bodyPr/>
                    <a:lstStyle/>
                    <a:p>
                      <a:pPr marL="0" marR="0">
                        <a:spcBef>
                          <a:spcPts val="0"/>
                        </a:spcBef>
                        <a:spcAft>
                          <a:spcPts val="0"/>
                        </a:spcAft>
                      </a:pPr>
                      <a:r>
                        <a:rPr lang="en-ZA" sz="900">
                          <a:solidFill>
                            <a:schemeClr val="tx1">
                              <a:lumMod val="75000"/>
                              <a:lumOff val="25000"/>
                            </a:schemeClr>
                          </a:solidFill>
                          <a:effectLst/>
                        </a:rPr>
                        <a:t>Sweden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418581427"/>
                  </a:ext>
                </a:extLst>
              </a:tr>
              <a:tr h="90752">
                <a:tc>
                  <a:txBody>
                    <a:bodyPr/>
                    <a:lstStyle/>
                    <a:p>
                      <a:pPr marL="0" marR="0">
                        <a:spcBef>
                          <a:spcPts val="0"/>
                        </a:spcBef>
                        <a:spcAft>
                          <a:spcPts val="0"/>
                        </a:spcAft>
                      </a:pPr>
                      <a:r>
                        <a:rPr lang="en-ZA" sz="900">
                          <a:solidFill>
                            <a:schemeClr val="tx1">
                              <a:lumMod val="75000"/>
                              <a:lumOff val="25000"/>
                            </a:schemeClr>
                          </a:solidFill>
                          <a:effectLst/>
                        </a:rPr>
                        <a:t>Switzerland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1413623717"/>
                  </a:ext>
                </a:extLst>
              </a:tr>
              <a:tr h="90752">
                <a:tc>
                  <a:txBody>
                    <a:bodyPr/>
                    <a:lstStyle/>
                    <a:p>
                      <a:pPr marL="0" marR="0">
                        <a:spcBef>
                          <a:spcPts val="0"/>
                        </a:spcBef>
                        <a:spcAft>
                          <a:spcPts val="0"/>
                        </a:spcAft>
                      </a:pPr>
                      <a:r>
                        <a:rPr lang="en-ZA" sz="900">
                          <a:solidFill>
                            <a:schemeClr val="tx1">
                              <a:lumMod val="75000"/>
                              <a:lumOff val="25000"/>
                            </a:schemeClr>
                          </a:solidFill>
                          <a:effectLst/>
                        </a:rPr>
                        <a:t>United Kingdom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8659" marR="28659" marT="0" marB="0" anchor="ctr"/>
                </a:tc>
                <a:extLst>
                  <a:ext uri="{0D108BD9-81ED-4DB2-BD59-A6C34878D82A}">
                    <a16:rowId xmlns:a16="http://schemas.microsoft.com/office/drawing/2014/main" val="4109260284"/>
                  </a:ext>
                </a:extLst>
              </a:tr>
            </a:tbl>
          </a:graphicData>
        </a:graphic>
      </p:graphicFrame>
      <p:sp>
        <p:nvSpPr>
          <p:cNvPr id="10" name="Oval 9"/>
          <p:cNvSpPr/>
          <p:nvPr/>
        </p:nvSpPr>
        <p:spPr>
          <a:xfrm>
            <a:off x="2169403" y="1284269"/>
            <a:ext cx="1837519" cy="102435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801580" y="1176405"/>
            <a:ext cx="4086350" cy="25779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801580" y="4018598"/>
            <a:ext cx="4086350" cy="257791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169402" y="4086213"/>
            <a:ext cx="1935123" cy="10582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5308190" y="5662578"/>
            <a:ext cx="687299" cy="246221"/>
          </a:xfrm>
          <a:prstGeom prst="rect">
            <a:avLst/>
          </a:prstGeom>
          <a:noFill/>
        </p:spPr>
        <p:txBody>
          <a:bodyPr wrap="square" rtlCol="0">
            <a:spAutoFit/>
          </a:bodyPr>
          <a:lstStyle/>
          <a:p>
            <a:r>
              <a:rPr lang="en-US" sz="1000">
                <a:latin typeface="+mj-lt"/>
              </a:rPr>
              <a:t>X : Yes</a:t>
            </a:r>
          </a:p>
        </p:txBody>
      </p:sp>
      <p:sp>
        <p:nvSpPr>
          <p:cNvPr id="5" name="Rectangle 4">
            <a:extLst>
              <a:ext uri="{FF2B5EF4-FFF2-40B4-BE49-F238E27FC236}">
                <a16:creationId xmlns:a16="http://schemas.microsoft.com/office/drawing/2014/main" id="{16C35F91-682D-FBF4-8146-D7D3A35C5DBC}"/>
              </a:ext>
            </a:extLst>
          </p:cNvPr>
          <p:cNvSpPr/>
          <p:nvPr/>
        </p:nvSpPr>
        <p:spPr>
          <a:xfrm>
            <a:off x="479336" y="848092"/>
            <a:ext cx="461061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Where resource constraints to prevent or limit access to KRT</a:t>
            </a: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a typeface="+mn-ea"/>
              <a:cs typeface="+mn-cs"/>
            </a:endParaRPr>
          </a:p>
        </p:txBody>
      </p:sp>
      <p:sp>
        <p:nvSpPr>
          <p:cNvPr id="6" name="Rectangle 5">
            <a:extLst>
              <a:ext uri="{FF2B5EF4-FFF2-40B4-BE49-F238E27FC236}">
                <a16:creationId xmlns:a16="http://schemas.microsoft.com/office/drawing/2014/main" id="{A895A4C7-7A6E-E858-9AA8-2DD95138DEA1}"/>
              </a:ext>
            </a:extLst>
          </p:cNvPr>
          <p:cNvSpPr/>
          <p:nvPr/>
        </p:nvSpPr>
        <p:spPr>
          <a:xfrm>
            <a:off x="427988" y="3766045"/>
            <a:ext cx="483353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Where there are no resource constraints to prevent or limit access to KRT</a:t>
            </a: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a typeface="+mn-ea"/>
              <a:cs typeface="+mn-cs"/>
            </a:endParaRPr>
          </a:p>
        </p:txBody>
      </p:sp>
      <p:sp>
        <p:nvSpPr>
          <p:cNvPr id="9" name="Title 8">
            <a:extLst>
              <a:ext uri="{FF2B5EF4-FFF2-40B4-BE49-F238E27FC236}">
                <a16:creationId xmlns:a16="http://schemas.microsoft.com/office/drawing/2014/main" id="{3D1E0E3A-C26C-E512-A4DF-D4116BD8A743}"/>
              </a:ext>
            </a:extLst>
          </p:cNvPr>
          <p:cNvSpPr>
            <a:spLocks noGrp="1"/>
          </p:cNvSpPr>
          <p:nvPr>
            <p:ph type="title"/>
          </p:nvPr>
        </p:nvSpPr>
        <p:spPr>
          <a:xfrm>
            <a:off x="771524" y="357725"/>
            <a:ext cx="9763954" cy="650875"/>
          </a:xfrm>
        </p:spPr>
        <p:txBody>
          <a:bodyPr>
            <a:normAutofit fontScale="90000"/>
          </a:bodyPr>
          <a:lstStyle/>
          <a:p>
            <a:r>
              <a:rPr lang="en-US"/>
              <a:t>Capacity for conservative kidney management (CKM)</a:t>
            </a:r>
          </a:p>
        </p:txBody>
      </p:sp>
      <p:sp>
        <p:nvSpPr>
          <p:cNvPr id="16" name="Date Placeholder 3">
            <a:extLst>
              <a:ext uri="{FF2B5EF4-FFF2-40B4-BE49-F238E27FC236}">
                <a16:creationId xmlns:a16="http://schemas.microsoft.com/office/drawing/2014/main" id="{4B3C2686-A6DB-E406-0850-C89F0AEEE203}"/>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7" name="Footer Placeholder 4">
            <a:extLst>
              <a:ext uri="{FF2B5EF4-FFF2-40B4-BE49-F238E27FC236}">
                <a16:creationId xmlns:a16="http://schemas.microsoft.com/office/drawing/2014/main" id="{CD677315-14BE-78F6-DDC7-BB988B890C67}"/>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8" name="Slide Number Placeholder 5">
            <a:extLst>
              <a:ext uri="{FF2B5EF4-FFF2-40B4-BE49-F238E27FC236}">
                <a16:creationId xmlns:a16="http://schemas.microsoft.com/office/drawing/2014/main" id="{5107DD1A-4760-2714-9197-E4B33DF31F8C}"/>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32</a:t>
            </a:fld>
            <a:endParaRPr lang="en-US"/>
          </a:p>
        </p:txBody>
      </p:sp>
    </p:spTree>
    <p:extLst>
      <p:ext uri="{BB962C8B-B14F-4D97-AF65-F5344CB8AC3E}">
        <p14:creationId xmlns:p14="http://schemas.microsoft.com/office/powerpoint/2010/main" val="1690520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34FB68C-EB0F-E880-6DC2-06D73A5AA347}"/>
              </a:ext>
            </a:extLst>
          </p:cNvPr>
          <p:cNvPicPr>
            <a:picLocks noChangeAspect="1"/>
          </p:cNvPicPr>
          <p:nvPr/>
        </p:nvPicPr>
        <p:blipFill>
          <a:blip r:embed="rId2"/>
          <a:stretch>
            <a:fillRect/>
          </a:stretch>
        </p:blipFill>
        <p:spPr>
          <a:xfrm>
            <a:off x="284852" y="1639047"/>
            <a:ext cx="5670319" cy="3704676"/>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421331268"/>
              </p:ext>
            </p:extLst>
          </p:nvPr>
        </p:nvGraphicFramePr>
        <p:xfrm>
          <a:off x="6039852" y="1633912"/>
          <a:ext cx="5711972" cy="3732414"/>
        </p:xfrm>
        <a:graphic>
          <a:graphicData uri="http://schemas.openxmlformats.org/drawingml/2006/table">
            <a:tbl>
              <a:tblPr firstRow="1" firstCol="1" bandRow="1">
                <a:tableStyleId>{F5AB1C69-6EDB-4FF4-983F-18BD219EF322}</a:tableStyleId>
              </a:tblPr>
              <a:tblGrid>
                <a:gridCol w="1018674">
                  <a:extLst>
                    <a:ext uri="{9D8B030D-6E8A-4147-A177-3AD203B41FA5}">
                      <a16:colId xmlns:a16="http://schemas.microsoft.com/office/drawing/2014/main" val="1241446864"/>
                    </a:ext>
                  </a:extLst>
                </a:gridCol>
                <a:gridCol w="842210">
                  <a:extLst>
                    <a:ext uri="{9D8B030D-6E8A-4147-A177-3AD203B41FA5}">
                      <a16:colId xmlns:a16="http://schemas.microsoft.com/office/drawing/2014/main" val="1173330717"/>
                    </a:ext>
                  </a:extLst>
                </a:gridCol>
                <a:gridCol w="826169">
                  <a:extLst>
                    <a:ext uri="{9D8B030D-6E8A-4147-A177-3AD203B41FA5}">
                      <a16:colId xmlns:a16="http://schemas.microsoft.com/office/drawing/2014/main" val="1496133042"/>
                    </a:ext>
                  </a:extLst>
                </a:gridCol>
                <a:gridCol w="593558">
                  <a:extLst>
                    <a:ext uri="{9D8B030D-6E8A-4147-A177-3AD203B41FA5}">
                      <a16:colId xmlns:a16="http://schemas.microsoft.com/office/drawing/2014/main" val="2479516361"/>
                    </a:ext>
                  </a:extLst>
                </a:gridCol>
                <a:gridCol w="673768">
                  <a:extLst>
                    <a:ext uri="{9D8B030D-6E8A-4147-A177-3AD203B41FA5}">
                      <a16:colId xmlns:a16="http://schemas.microsoft.com/office/drawing/2014/main" val="1012388253"/>
                    </a:ext>
                  </a:extLst>
                </a:gridCol>
                <a:gridCol w="786063">
                  <a:extLst>
                    <a:ext uri="{9D8B030D-6E8A-4147-A177-3AD203B41FA5}">
                      <a16:colId xmlns:a16="http://schemas.microsoft.com/office/drawing/2014/main" val="2699796330"/>
                    </a:ext>
                  </a:extLst>
                </a:gridCol>
                <a:gridCol w="593558">
                  <a:extLst>
                    <a:ext uri="{9D8B030D-6E8A-4147-A177-3AD203B41FA5}">
                      <a16:colId xmlns:a16="http://schemas.microsoft.com/office/drawing/2014/main" val="3866159966"/>
                    </a:ext>
                  </a:extLst>
                </a:gridCol>
                <a:gridCol w="377972">
                  <a:extLst>
                    <a:ext uri="{9D8B030D-6E8A-4147-A177-3AD203B41FA5}">
                      <a16:colId xmlns:a16="http://schemas.microsoft.com/office/drawing/2014/main" val="1718382590"/>
                    </a:ext>
                  </a:extLst>
                </a:gridCol>
              </a:tblGrid>
              <a:tr h="182846">
                <a:tc>
                  <a:txBody>
                    <a:bodyPr/>
                    <a:lstStyle/>
                    <a:p>
                      <a:pPr marL="0" marR="0" algn="ctr">
                        <a:lnSpc>
                          <a:spcPct val="107000"/>
                        </a:lnSpc>
                        <a:spcBef>
                          <a:spcPts val="0"/>
                        </a:spcBef>
                        <a:spcAft>
                          <a:spcPts val="0"/>
                        </a:spcAft>
                      </a:pPr>
                      <a:r>
                        <a:rPr lang="en-US" sz="900">
                          <a:solidFill>
                            <a:schemeClr val="bg1"/>
                          </a:solidFill>
                          <a:effectLst/>
                        </a:rPr>
                        <a:t>Country</a:t>
                      </a:r>
                      <a:endParaRPr lang="en-US" sz="900">
                        <a:solidFill>
                          <a:schemeClr val="bg1"/>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Publicly funded by </a:t>
                      </a:r>
                      <a:r>
                        <a:rPr lang="en-US" sz="800" err="1">
                          <a:solidFill>
                            <a:schemeClr val="tx1">
                              <a:lumMod val="75000"/>
                              <a:lumOff val="25000"/>
                            </a:schemeClr>
                          </a:solidFill>
                          <a:effectLst/>
                        </a:rPr>
                        <a:t>govt</a:t>
                      </a:r>
                      <a:r>
                        <a:rPr lang="en-US" sz="800">
                          <a:solidFill>
                            <a:schemeClr val="tx1">
                              <a:lumMod val="75000"/>
                              <a:lumOff val="25000"/>
                            </a:schemeClr>
                          </a:solidFill>
                          <a:effectLst/>
                        </a:rPr>
                        <a:t>; free at the point of delivery</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Publicly funded by </a:t>
                      </a:r>
                      <a:r>
                        <a:rPr lang="en-US" sz="800" err="1">
                          <a:solidFill>
                            <a:schemeClr val="tx1">
                              <a:lumMod val="75000"/>
                              <a:lumOff val="25000"/>
                            </a:schemeClr>
                          </a:solidFill>
                          <a:effectLst/>
                        </a:rPr>
                        <a:t>govt</a:t>
                      </a:r>
                      <a:r>
                        <a:rPr lang="en-US" sz="800">
                          <a:solidFill>
                            <a:schemeClr val="tx1">
                              <a:lumMod val="75000"/>
                              <a:lumOff val="25000"/>
                            </a:schemeClr>
                          </a:solidFill>
                          <a:effectLst/>
                        </a:rPr>
                        <a:t> but with some fees at the point of delivery</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Mix of public and private funding systems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Solely private and out-of-pocket</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Solely private through health insurance providers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Multiple systems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Other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179142712"/>
                  </a:ext>
                </a:extLst>
              </a:tr>
              <a:tr h="95706">
                <a:tc>
                  <a:txBody>
                    <a:bodyPr/>
                    <a:lstStyle/>
                    <a:p>
                      <a:pPr marL="0" marR="0">
                        <a:lnSpc>
                          <a:spcPct val="107000"/>
                        </a:lnSpc>
                        <a:spcBef>
                          <a:spcPts val="0"/>
                        </a:spcBef>
                        <a:spcAft>
                          <a:spcPts val="0"/>
                        </a:spcAft>
                      </a:pPr>
                      <a:r>
                        <a:rPr lang="en-US" sz="900">
                          <a:solidFill>
                            <a:schemeClr val="tx1">
                              <a:lumMod val="75000"/>
                              <a:lumOff val="25000"/>
                            </a:schemeClr>
                          </a:solidFill>
                          <a:effectLst/>
                        </a:rPr>
                        <a:t>Andorra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320063587"/>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Austria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729673870"/>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Belgium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505602798"/>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Denmark</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202437584"/>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Finland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656616775"/>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France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44845850"/>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Germany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759418456"/>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Greece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958645142"/>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Iceland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049149355"/>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Ireland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73373633"/>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Israel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077106282"/>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Italy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365079933"/>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Liechtenstein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23882435"/>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Luxembourg</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471278559"/>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Malta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523446802"/>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Netherlands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623109759"/>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Norway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674025186"/>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Portugal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042869448"/>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Spain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3851466"/>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Sweden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208256836"/>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Switzerland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431532644"/>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United Kingdom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499842132"/>
                  </a:ext>
                </a:extLst>
              </a:tr>
            </a:tbl>
          </a:graphicData>
        </a:graphic>
      </p:graphicFrame>
      <p:sp>
        <p:nvSpPr>
          <p:cNvPr id="6" name="Rectangle 5"/>
          <p:cNvSpPr/>
          <p:nvPr/>
        </p:nvSpPr>
        <p:spPr>
          <a:xfrm>
            <a:off x="279716" y="1633911"/>
            <a:ext cx="5675455" cy="373387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257070" y="1644186"/>
            <a:ext cx="2756719" cy="16589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6039852" y="5462993"/>
            <a:ext cx="687299" cy="246221"/>
          </a:xfrm>
          <a:prstGeom prst="rect">
            <a:avLst/>
          </a:prstGeom>
          <a:noFill/>
        </p:spPr>
        <p:txBody>
          <a:bodyPr wrap="square" rtlCol="0">
            <a:spAutoFit/>
          </a:bodyPr>
          <a:lstStyle/>
          <a:p>
            <a:r>
              <a:rPr lang="en-US" sz="1000">
                <a:latin typeface="+mj-lt"/>
              </a:rPr>
              <a:t>X : Yes</a:t>
            </a:r>
          </a:p>
        </p:txBody>
      </p:sp>
      <p:sp>
        <p:nvSpPr>
          <p:cNvPr id="2" name="Title 1">
            <a:extLst>
              <a:ext uri="{FF2B5EF4-FFF2-40B4-BE49-F238E27FC236}">
                <a16:creationId xmlns:a16="http://schemas.microsoft.com/office/drawing/2014/main" id="{4FD40941-7B36-3414-C5E7-34998D8625F6}"/>
              </a:ext>
            </a:extLst>
          </p:cNvPr>
          <p:cNvSpPr>
            <a:spLocks noGrp="1"/>
          </p:cNvSpPr>
          <p:nvPr>
            <p:ph type="title"/>
          </p:nvPr>
        </p:nvSpPr>
        <p:spPr/>
        <p:txBody>
          <a:bodyPr>
            <a:normAutofit fontScale="90000"/>
          </a:bodyPr>
          <a:lstStyle/>
          <a:p>
            <a:r>
              <a:rPr lang="en-US"/>
              <a:t>Funding for medications in CKD patients not on dialysis</a:t>
            </a:r>
          </a:p>
        </p:txBody>
      </p:sp>
      <p:sp>
        <p:nvSpPr>
          <p:cNvPr id="9" name="Date Placeholder 3">
            <a:extLst>
              <a:ext uri="{FF2B5EF4-FFF2-40B4-BE49-F238E27FC236}">
                <a16:creationId xmlns:a16="http://schemas.microsoft.com/office/drawing/2014/main" id="{902E582B-BE1B-51C4-2AAD-15290AD7209A}"/>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0" name="Footer Placeholder 4">
            <a:extLst>
              <a:ext uri="{FF2B5EF4-FFF2-40B4-BE49-F238E27FC236}">
                <a16:creationId xmlns:a16="http://schemas.microsoft.com/office/drawing/2014/main" id="{19EFE97A-FEED-E714-3B76-FF3403708811}"/>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2" name="Slide Number Placeholder 5">
            <a:extLst>
              <a:ext uri="{FF2B5EF4-FFF2-40B4-BE49-F238E27FC236}">
                <a16:creationId xmlns:a16="http://schemas.microsoft.com/office/drawing/2014/main" id="{452253DA-B383-3DD8-FC9A-2787FA143492}"/>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33</a:t>
            </a:fld>
            <a:endParaRPr lang="en-US"/>
          </a:p>
        </p:txBody>
      </p:sp>
    </p:spTree>
    <p:extLst>
      <p:ext uri="{BB962C8B-B14F-4D97-AF65-F5344CB8AC3E}">
        <p14:creationId xmlns:p14="http://schemas.microsoft.com/office/powerpoint/2010/main" val="2925395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6B0F0F0-7C91-BBFA-4974-AF000080CC94}"/>
              </a:ext>
            </a:extLst>
          </p:cNvPr>
          <p:cNvPicPr>
            <a:picLocks noChangeAspect="1"/>
          </p:cNvPicPr>
          <p:nvPr/>
        </p:nvPicPr>
        <p:blipFill>
          <a:blip r:embed="rId2"/>
          <a:stretch>
            <a:fillRect/>
          </a:stretch>
        </p:blipFill>
        <p:spPr>
          <a:xfrm>
            <a:off x="284853" y="1664414"/>
            <a:ext cx="5652076" cy="367931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27776545"/>
              </p:ext>
            </p:extLst>
          </p:nvPr>
        </p:nvGraphicFramePr>
        <p:xfrm>
          <a:off x="6096000" y="1458471"/>
          <a:ext cx="5711972" cy="3813250"/>
        </p:xfrm>
        <a:graphic>
          <a:graphicData uri="http://schemas.openxmlformats.org/drawingml/2006/table">
            <a:tbl>
              <a:tblPr firstRow="1" firstCol="1" bandRow="1">
                <a:tableStyleId>{F5AB1C69-6EDB-4FF4-983F-18BD219EF322}</a:tableStyleId>
              </a:tblPr>
              <a:tblGrid>
                <a:gridCol w="1018674">
                  <a:extLst>
                    <a:ext uri="{9D8B030D-6E8A-4147-A177-3AD203B41FA5}">
                      <a16:colId xmlns:a16="http://schemas.microsoft.com/office/drawing/2014/main" val="1241446864"/>
                    </a:ext>
                  </a:extLst>
                </a:gridCol>
                <a:gridCol w="842210">
                  <a:extLst>
                    <a:ext uri="{9D8B030D-6E8A-4147-A177-3AD203B41FA5}">
                      <a16:colId xmlns:a16="http://schemas.microsoft.com/office/drawing/2014/main" val="1173330717"/>
                    </a:ext>
                  </a:extLst>
                </a:gridCol>
                <a:gridCol w="826169">
                  <a:extLst>
                    <a:ext uri="{9D8B030D-6E8A-4147-A177-3AD203B41FA5}">
                      <a16:colId xmlns:a16="http://schemas.microsoft.com/office/drawing/2014/main" val="1496133042"/>
                    </a:ext>
                  </a:extLst>
                </a:gridCol>
                <a:gridCol w="593558">
                  <a:extLst>
                    <a:ext uri="{9D8B030D-6E8A-4147-A177-3AD203B41FA5}">
                      <a16:colId xmlns:a16="http://schemas.microsoft.com/office/drawing/2014/main" val="2479516361"/>
                    </a:ext>
                  </a:extLst>
                </a:gridCol>
                <a:gridCol w="673768">
                  <a:extLst>
                    <a:ext uri="{9D8B030D-6E8A-4147-A177-3AD203B41FA5}">
                      <a16:colId xmlns:a16="http://schemas.microsoft.com/office/drawing/2014/main" val="1012388253"/>
                    </a:ext>
                  </a:extLst>
                </a:gridCol>
                <a:gridCol w="786063">
                  <a:extLst>
                    <a:ext uri="{9D8B030D-6E8A-4147-A177-3AD203B41FA5}">
                      <a16:colId xmlns:a16="http://schemas.microsoft.com/office/drawing/2014/main" val="2699796330"/>
                    </a:ext>
                  </a:extLst>
                </a:gridCol>
                <a:gridCol w="593558">
                  <a:extLst>
                    <a:ext uri="{9D8B030D-6E8A-4147-A177-3AD203B41FA5}">
                      <a16:colId xmlns:a16="http://schemas.microsoft.com/office/drawing/2014/main" val="3866159966"/>
                    </a:ext>
                  </a:extLst>
                </a:gridCol>
                <a:gridCol w="377972">
                  <a:extLst>
                    <a:ext uri="{9D8B030D-6E8A-4147-A177-3AD203B41FA5}">
                      <a16:colId xmlns:a16="http://schemas.microsoft.com/office/drawing/2014/main" val="1718382590"/>
                    </a:ext>
                  </a:extLst>
                </a:gridCol>
              </a:tblGrid>
              <a:tr h="133732">
                <a:tc>
                  <a:txBody>
                    <a:bodyPr/>
                    <a:lstStyle/>
                    <a:p>
                      <a:pPr marL="0" marR="0" algn="ctr">
                        <a:lnSpc>
                          <a:spcPct val="107000"/>
                        </a:lnSpc>
                        <a:spcBef>
                          <a:spcPts val="0"/>
                        </a:spcBef>
                        <a:spcAft>
                          <a:spcPts val="0"/>
                        </a:spcAft>
                      </a:pPr>
                      <a:r>
                        <a:rPr lang="en-US" sz="900">
                          <a:solidFill>
                            <a:schemeClr val="bg1"/>
                          </a:solidFill>
                          <a:effectLst/>
                        </a:rPr>
                        <a:t>Country</a:t>
                      </a:r>
                      <a:endParaRPr lang="en-US" sz="900">
                        <a:solidFill>
                          <a:schemeClr val="bg1"/>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Publicly funded by </a:t>
                      </a:r>
                      <a:r>
                        <a:rPr lang="en-US" sz="900" err="1">
                          <a:solidFill>
                            <a:schemeClr val="tx1">
                              <a:lumMod val="75000"/>
                              <a:lumOff val="25000"/>
                            </a:schemeClr>
                          </a:solidFill>
                          <a:effectLst/>
                        </a:rPr>
                        <a:t>govt</a:t>
                      </a:r>
                      <a:r>
                        <a:rPr lang="en-US" sz="900">
                          <a:solidFill>
                            <a:schemeClr val="tx1">
                              <a:lumMod val="75000"/>
                              <a:lumOff val="25000"/>
                            </a:schemeClr>
                          </a:solidFill>
                          <a:effectLst/>
                        </a:rPr>
                        <a:t>; free at the point of delivery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Publicly funded by </a:t>
                      </a:r>
                      <a:r>
                        <a:rPr lang="en-US" sz="900" err="1">
                          <a:solidFill>
                            <a:schemeClr val="tx1">
                              <a:lumMod val="75000"/>
                              <a:lumOff val="25000"/>
                            </a:schemeClr>
                          </a:solidFill>
                          <a:effectLst/>
                        </a:rPr>
                        <a:t>govt</a:t>
                      </a:r>
                      <a:r>
                        <a:rPr lang="en-US" sz="900">
                          <a:solidFill>
                            <a:schemeClr val="tx1">
                              <a:lumMod val="75000"/>
                              <a:lumOff val="25000"/>
                            </a:schemeClr>
                          </a:solidFill>
                          <a:effectLst/>
                        </a:rPr>
                        <a:t> but with some fees at the point of delivery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Mix of public and private funding systems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Solely private and out-of-pocket</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Solely private through health insurance providers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Multiple systems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Other</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179142712"/>
                  </a:ext>
                </a:extLst>
              </a:tr>
              <a:tr h="95706">
                <a:tc>
                  <a:txBody>
                    <a:bodyPr/>
                    <a:lstStyle/>
                    <a:p>
                      <a:pPr marL="0" marR="0">
                        <a:lnSpc>
                          <a:spcPct val="107000"/>
                        </a:lnSpc>
                        <a:spcBef>
                          <a:spcPts val="0"/>
                        </a:spcBef>
                        <a:spcAft>
                          <a:spcPts val="0"/>
                        </a:spcAft>
                      </a:pPr>
                      <a:r>
                        <a:rPr lang="en-US" sz="900">
                          <a:solidFill>
                            <a:schemeClr val="tx1">
                              <a:lumMod val="75000"/>
                              <a:lumOff val="25000"/>
                            </a:schemeClr>
                          </a:solidFill>
                          <a:effectLst/>
                        </a:rPr>
                        <a:t>Andorra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320063587"/>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Austria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729673870"/>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Belgium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505602798"/>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Denmark</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202437584"/>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Finland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656616775"/>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France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44845850"/>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Germany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759418456"/>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Greece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958645142"/>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Iceland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049149355"/>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Ireland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73373633"/>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Israel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077106282"/>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Italy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365079933"/>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Liechtenstein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23882435"/>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Luxembourg</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471278559"/>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Malta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523446802"/>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Netherlands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623109759"/>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Norway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674025186"/>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Portugal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042869448"/>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Spain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3851466"/>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Sweden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208256836"/>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Switzerland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431532644"/>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United Kingdom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499842132"/>
                  </a:ext>
                </a:extLst>
              </a:tr>
            </a:tbl>
          </a:graphicData>
        </a:graphic>
      </p:graphicFrame>
      <p:sp>
        <p:nvSpPr>
          <p:cNvPr id="6" name="Rectangle 5"/>
          <p:cNvSpPr/>
          <p:nvPr/>
        </p:nvSpPr>
        <p:spPr>
          <a:xfrm>
            <a:off x="279716" y="1633911"/>
            <a:ext cx="5675455" cy="373387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262207" y="1664413"/>
            <a:ext cx="2422809" cy="16387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6144066" y="5343724"/>
            <a:ext cx="687299" cy="246221"/>
          </a:xfrm>
          <a:prstGeom prst="rect">
            <a:avLst/>
          </a:prstGeom>
          <a:noFill/>
        </p:spPr>
        <p:txBody>
          <a:bodyPr wrap="square" rtlCol="0">
            <a:spAutoFit/>
          </a:bodyPr>
          <a:lstStyle/>
          <a:p>
            <a:r>
              <a:rPr lang="en-US" sz="1000">
                <a:latin typeface="+mj-lt"/>
              </a:rPr>
              <a:t>X : Yes</a:t>
            </a:r>
          </a:p>
        </p:txBody>
      </p:sp>
      <p:sp>
        <p:nvSpPr>
          <p:cNvPr id="2" name="Title 1">
            <a:extLst>
              <a:ext uri="{FF2B5EF4-FFF2-40B4-BE49-F238E27FC236}">
                <a16:creationId xmlns:a16="http://schemas.microsoft.com/office/drawing/2014/main" id="{DEFF0D1A-6E9D-EE3D-C6D4-A73FD7E3DF4E}"/>
              </a:ext>
            </a:extLst>
          </p:cNvPr>
          <p:cNvSpPr>
            <a:spLocks noGrp="1"/>
          </p:cNvSpPr>
          <p:nvPr>
            <p:ph type="title"/>
          </p:nvPr>
        </p:nvSpPr>
        <p:spPr/>
        <p:txBody>
          <a:bodyPr>
            <a:normAutofit fontScale="90000"/>
          </a:bodyPr>
          <a:lstStyle/>
          <a:p>
            <a:r>
              <a:rPr lang="en-US"/>
              <a:t>Funding for medications in all dialysis patients</a:t>
            </a:r>
          </a:p>
        </p:txBody>
      </p:sp>
      <p:sp>
        <p:nvSpPr>
          <p:cNvPr id="10" name="Date Placeholder 3">
            <a:extLst>
              <a:ext uri="{FF2B5EF4-FFF2-40B4-BE49-F238E27FC236}">
                <a16:creationId xmlns:a16="http://schemas.microsoft.com/office/drawing/2014/main" id="{97ED235A-B033-BC0E-9EB8-33F52C7FB096}"/>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1" name="Footer Placeholder 4">
            <a:extLst>
              <a:ext uri="{FF2B5EF4-FFF2-40B4-BE49-F238E27FC236}">
                <a16:creationId xmlns:a16="http://schemas.microsoft.com/office/drawing/2014/main" id="{8A83A08D-612B-1D75-8C32-422E0B44F434}"/>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2" name="Slide Number Placeholder 5">
            <a:extLst>
              <a:ext uri="{FF2B5EF4-FFF2-40B4-BE49-F238E27FC236}">
                <a16:creationId xmlns:a16="http://schemas.microsoft.com/office/drawing/2014/main" id="{6043CA3D-CD47-F47E-732D-36868BFED57E}"/>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34</a:t>
            </a:fld>
            <a:endParaRPr lang="en-US"/>
          </a:p>
        </p:txBody>
      </p:sp>
    </p:spTree>
    <p:extLst>
      <p:ext uri="{BB962C8B-B14F-4D97-AF65-F5344CB8AC3E}">
        <p14:creationId xmlns:p14="http://schemas.microsoft.com/office/powerpoint/2010/main" val="3300212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3AA0448-984B-6027-051B-00004F520CE3}"/>
              </a:ext>
            </a:extLst>
          </p:cNvPr>
          <p:cNvPicPr>
            <a:picLocks noChangeAspect="1"/>
          </p:cNvPicPr>
          <p:nvPr/>
        </p:nvPicPr>
        <p:blipFill>
          <a:blip r:embed="rId2"/>
          <a:stretch>
            <a:fillRect/>
          </a:stretch>
        </p:blipFill>
        <p:spPr>
          <a:xfrm>
            <a:off x="284853" y="1667182"/>
            <a:ext cx="5670318" cy="3704676"/>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794223665"/>
              </p:ext>
            </p:extLst>
          </p:nvPr>
        </p:nvGraphicFramePr>
        <p:xfrm>
          <a:off x="6039852" y="1633912"/>
          <a:ext cx="5711972" cy="3717873"/>
        </p:xfrm>
        <a:graphic>
          <a:graphicData uri="http://schemas.openxmlformats.org/drawingml/2006/table">
            <a:tbl>
              <a:tblPr firstRow="1" firstCol="1" bandRow="1">
                <a:tableStyleId>{F5AB1C69-6EDB-4FF4-983F-18BD219EF322}</a:tableStyleId>
              </a:tblPr>
              <a:tblGrid>
                <a:gridCol w="1018674">
                  <a:extLst>
                    <a:ext uri="{9D8B030D-6E8A-4147-A177-3AD203B41FA5}">
                      <a16:colId xmlns:a16="http://schemas.microsoft.com/office/drawing/2014/main" val="1241446864"/>
                    </a:ext>
                  </a:extLst>
                </a:gridCol>
                <a:gridCol w="842210">
                  <a:extLst>
                    <a:ext uri="{9D8B030D-6E8A-4147-A177-3AD203B41FA5}">
                      <a16:colId xmlns:a16="http://schemas.microsoft.com/office/drawing/2014/main" val="1173330717"/>
                    </a:ext>
                  </a:extLst>
                </a:gridCol>
                <a:gridCol w="826169">
                  <a:extLst>
                    <a:ext uri="{9D8B030D-6E8A-4147-A177-3AD203B41FA5}">
                      <a16:colId xmlns:a16="http://schemas.microsoft.com/office/drawing/2014/main" val="1496133042"/>
                    </a:ext>
                  </a:extLst>
                </a:gridCol>
                <a:gridCol w="593558">
                  <a:extLst>
                    <a:ext uri="{9D8B030D-6E8A-4147-A177-3AD203B41FA5}">
                      <a16:colId xmlns:a16="http://schemas.microsoft.com/office/drawing/2014/main" val="2479516361"/>
                    </a:ext>
                  </a:extLst>
                </a:gridCol>
                <a:gridCol w="673768">
                  <a:extLst>
                    <a:ext uri="{9D8B030D-6E8A-4147-A177-3AD203B41FA5}">
                      <a16:colId xmlns:a16="http://schemas.microsoft.com/office/drawing/2014/main" val="1012388253"/>
                    </a:ext>
                  </a:extLst>
                </a:gridCol>
                <a:gridCol w="786063">
                  <a:extLst>
                    <a:ext uri="{9D8B030D-6E8A-4147-A177-3AD203B41FA5}">
                      <a16:colId xmlns:a16="http://schemas.microsoft.com/office/drawing/2014/main" val="2699796330"/>
                    </a:ext>
                  </a:extLst>
                </a:gridCol>
                <a:gridCol w="593558">
                  <a:extLst>
                    <a:ext uri="{9D8B030D-6E8A-4147-A177-3AD203B41FA5}">
                      <a16:colId xmlns:a16="http://schemas.microsoft.com/office/drawing/2014/main" val="3866159966"/>
                    </a:ext>
                  </a:extLst>
                </a:gridCol>
                <a:gridCol w="377972">
                  <a:extLst>
                    <a:ext uri="{9D8B030D-6E8A-4147-A177-3AD203B41FA5}">
                      <a16:colId xmlns:a16="http://schemas.microsoft.com/office/drawing/2014/main" val="1718382590"/>
                    </a:ext>
                  </a:extLst>
                </a:gridCol>
              </a:tblGrid>
              <a:tr h="182846">
                <a:tc>
                  <a:txBody>
                    <a:bodyPr/>
                    <a:lstStyle/>
                    <a:p>
                      <a:pPr marL="0" marR="0" algn="ctr">
                        <a:lnSpc>
                          <a:spcPct val="107000"/>
                        </a:lnSpc>
                        <a:spcBef>
                          <a:spcPts val="0"/>
                        </a:spcBef>
                        <a:spcAft>
                          <a:spcPts val="0"/>
                        </a:spcAft>
                      </a:pPr>
                      <a:r>
                        <a:rPr lang="en-US" sz="900">
                          <a:solidFill>
                            <a:schemeClr val="bg1"/>
                          </a:solidFill>
                          <a:effectLst/>
                        </a:rPr>
                        <a:t>Country</a:t>
                      </a:r>
                      <a:endParaRPr lang="en-US" sz="9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Publicly funded by </a:t>
                      </a:r>
                      <a:r>
                        <a:rPr lang="en-US" sz="800" err="1">
                          <a:solidFill>
                            <a:schemeClr val="tx1">
                              <a:lumMod val="75000"/>
                              <a:lumOff val="25000"/>
                            </a:schemeClr>
                          </a:solidFill>
                          <a:effectLst/>
                        </a:rPr>
                        <a:t>govt</a:t>
                      </a:r>
                      <a:r>
                        <a:rPr lang="en-US" sz="800">
                          <a:solidFill>
                            <a:schemeClr val="tx1">
                              <a:lumMod val="75000"/>
                              <a:lumOff val="25000"/>
                            </a:schemeClr>
                          </a:solidFill>
                          <a:effectLst/>
                        </a:rPr>
                        <a:t>; free at the point of delivery</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Publicly funded by </a:t>
                      </a:r>
                      <a:r>
                        <a:rPr lang="en-US" sz="800" err="1">
                          <a:solidFill>
                            <a:schemeClr val="tx1">
                              <a:lumMod val="75000"/>
                              <a:lumOff val="25000"/>
                            </a:schemeClr>
                          </a:solidFill>
                          <a:effectLst/>
                        </a:rPr>
                        <a:t>govt</a:t>
                      </a:r>
                      <a:r>
                        <a:rPr lang="en-US" sz="800">
                          <a:solidFill>
                            <a:schemeClr val="tx1">
                              <a:lumMod val="75000"/>
                              <a:lumOff val="25000"/>
                            </a:schemeClr>
                          </a:solidFill>
                          <a:effectLst/>
                        </a:rPr>
                        <a:t> but with some fees at the point of delivery</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Mix of public and private funding systems</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Solely private and out-of-pocket</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Solely private through health insurance providers</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Multiple systems</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Other</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179142712"/>
                  </a:ext>
                </a:extLst>
              </a:tr>
              <a:tr h="95706">
                <a:tc>
                  <a:txBody>
                    <a:bodyPr/>
                    <a:lstStyle/>
                    <a:p>
                      <a:pPr marL="0" marR="0">
                        <a:lnSpc>
                          <a:spcPct val="107000"/>
                        </a:lnSpc>
                        <a:spcBef>
                          <a:spcPts val="0"/>
                        </a:spcBef>
                        <a:spcAft>
                          <a:spcPts val="0"/>
                        </a:spcAft>
                      </a:pPr>
                      <a:r>
                        <a:rPr lang="en-US" sz="900">
                          <a:solidFill>
                            <a:schemeClr val="tx1">
                              <a:lumMod val="75000"/>
                              <a:lumOff val="25000"/>
                            </a:schemeClr>
                          </a:solidFill>
                          <a:effectLst/>
                        </a:rPr>
                        <a:t>Andorra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320063587"/>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Austria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729673870"/>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Belgium</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505602798"/>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Denmark</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202437584"/>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Finland</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656616775"/>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France</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44845850"/>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Germany</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759418456"/>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Greece</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958645142"/>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Iceland</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049149355"/>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Ireland</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73373633"/>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Israel</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077106282"/>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Italy</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365079933"/>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Liechtenstein</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23882435"/>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Luxembourg</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3471278559"/>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Malta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523446802"/>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Netherlands</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623109759"/>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Norway</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2674025186"/>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Portugal</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042869448"/>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Spain</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3851466"/>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Sweden</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4208256836"/>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Switzerland</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431532644"/>
                  </a:ext>
                </a:extLst>
              </a:tr>
              <a:tr h="95706">
                <a:tc>
                  <a:txBody>
                    <a:bodyPr/>
                    <a:lstStyle/>
                    <a:p>
                      <a:pPr marL="0" marR="0">
                        <a:lnSpc>
                          <a:spcPct val="107000"/>
                        </a:lnSpc>
                        <a:spcBef>
                          <a:spcPts val="0"/>
                        </a:spcBef>
                        <a:spcAft>
                          <a:spcPts val="0"/>
                        </a:spcAft>
                      </a:pPr>
                      <a:r>
                        <a:rPr lang="en-ZA" sz="900">
                          <a:solidFill>
                            <a:schemeClr val="tx1">
                              <a:lumMod val="75000"/>
                              <a:lumOff val="25000"/>
                            </a:schemeClr>
                          </a:solidFill>
                          <a:effectLst/>
                        </a:rPr>
                        <a:t>United Kingdom </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6436" marR="26436" marT="0" marB="0" anchor="ctr"/>
                </a:tc>
                <a:extLst>
                  <a:ext uri="{0D108BD9-81ED-4DB2-BD59-A6C34878D82A}">
                    <a16:rowId xmlns:a16="http://schemas.microsoft.com/office/drawing/2014/main" val="1499842132"/>
                  </a:ext>
                </a:extLst>
              </a:tr>
            </a:tbl>
          </a:graphicData>
        </a:graphic>
      </p:graphicFrame>
      <p:sp>
        <p:nvSpPr>
          <p:cNvPr id="6" name="Rectangle 5"/>
          <p:cNvSpPr/>
          <p:nvPr/>
        </p:nvSpPr>
        <p:spPr>
          <a:xfrm>
            <a:off x="279716" y="1633911"/>
            <a:ext cx="5675455" cy="373387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2239766" y="1633912"/>
            <a:ext cx="2491484" cy="16075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5971213" y="5343723"/>
            <a:ext cx="687299" cy="246221"/>
          </a:xfrm>
          <a:prstGeom prst="rect">
            <a:avLst/>
          </a:prstGeom>
          <a:noFill/>
        </p:spPr>
        <p:txBody>
          <a:bodyPr wrap="square" rtlCol="0">
            <a:spAutoFit/>
          </a:bodyPr>
          <a:lstStyle/>
          <a:p>
            <a:r>
              <a:rPr lang="en-US" sz="1000">
                <a:latin typeface="+mj-lt"/>
              </a:rPr>
              <a:t>X : Yes</a:t>
            </a:r>
          </a:p>
        </p:txBody>
      </p:sp>
      <p:sp>
        <p:nvSpPr>
          <p:cNvPr id="2" name="Title 1">
            <a:extLst>
              <a:ext uri="{FF2B5EF4-FFF2-40B4-BE49-F238E27FC236}">
                <a16:creationId xmlns:a16="http://schemas.microsoft.com/office/drawing/2014/main" id="{2F714708-D285-22DF-3E2B-558D94AF49B5}"/>
              </a:ext>
            </a:extLst>
          </p:cNvPr>
          <p:cNvSpPr>
            <a:spLocks noGrp="1"/>
          </p:cNvSpPr>
          <p:nvPr>
            <p:ph type="title"/>
          </p:nvPr>
        </p:nvSpPr>
        <p:spPr/>
        <p:txBody>
          <a:bodyPr>
            <a:normAutofit fontScale="90000"/>
          </a:bodyPr>
          <a:lstStyle/>
          <a:p>
            <a:r>
              <a:rPr lang="en-US"/>
              <a:t>Funding for medications in all transplant patients</a:t>
            </a:r>
          </a:p>
        </p:txBody>
      </p:sp>
      <p:sp>
        <p:nvSpPr>
          <p:cNvPr id="3" name="Date Placeholder 3">
            <a:extLst>
              <a:ext uri="{FF2B5EF4-FFF2-40B4-BE49-F238E27FC236}">
                <a16:creationId xmlns:a16="http://schemas.microsoft.com/office/drawing/2014/main" id="{01E3C4A5-71EF-01ED-5803-BB2A7A0FD14A}"/>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0" name="Footer Placeholder 4">
            <a:extLst>
              <a:ext uri="{FF2B5EF4-FFF2-40B4-BE49-F238E27FC236}">
                <a16:creationId xmlns:a16="http://schemas.microsoft.com/office/drawing/2014/main" id="{BB6D806E-6556-4DBA-02E0-7E0F98F19CB8}"/>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49EC85E6-E8EE-DC43-3295-546D768AFCAB}"/>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35</a:t>
            </a:fld>
            <a:endParaRPr lang="en-US"/>
          </a:p>
        </p:txBody>
      </p:sp>
    </p:spTree>
    <p:extLst>
      <p:ext uri="{BB962C8B-B14F-4D97-AF65-F5344CB8AC3E}">
        <p14:creationId xmlns:p14="http://schemas.microsoft.com/office/powerpoint/2010/main" val="3580175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243032716"/>
              </p:ext>
            </p:extLst>
          </p:nvPr>
        </p:nvGraphicFramePr>
        <p:xfrm>
          <a:off x="2941834" y="1311965"/>
          <a:ext cx="6308331" cy="3438929"/>
        </p:xfrm>
        <a:graphic>
          <a:graphicData uri="http://schemas.openxmlformats.org/drawingml/2006/table">
            <a:tbl>
              <a:tblPr firstRow="1" firstCol="1" bandRow="1">
                <a:tableStyleId>{F5AB1C69-6EDB-4FF4-983F-18BD219EF322}</a:tableStyleId>
              </a:tblPr>
              <a:tblGrid>
                <a:gridCol w="991556">
                  <a:extLst>
                    <a:ext uri="{9D8B030D-6E8A-4147-A177-3AD203B41FA5}">
                      <a16:colId xmlns:a16="http://schemas.microsoft.com/office/drawing/2014/main" val="3504803275"/>
                    </a:ext>
                  </a:extLst>
                </a:gridCol>
                <a:gridCol w="1063355">
                  <a:extLst>
                    <a:ext uri="{9D8B030D-6E8A-4147-A177-3AD203B41FA5}">
                      <a16:colId xmlns:a16="http://schemas.microsoft.com/office/drawing/2014/main" val="229941962"/>
                    </a:ext>
                  </a:extLst>
                </a:gridCol>
                <a:gridCol w="1063355">
                  <a:extLst>
                    <a:ext uri="{9D8B030D-6E8A-4147-A177-3AD203B41FA5}">
                      <a16:colId xmlns:a16="http://schemas.microsoft.com/office/drawing/2014/main" val="4274998051"/>
                    </a:ext>
                  </a:extLst>
                </a:gridCol>
                <a:gridCol w="1063355">
                  <a:extLst>
                    <a:ext uri="{9D8B030D-6E8A-4147-A177-3AD203B41FA5}">
                      <a16:colId xmlns:a16="http://schemas.microsoft.com/office/drawing/2014/main" val="2728386987"/>
                    </a:ext>
                  </a:extLst>
                </a:gridCol>
                <a:gridCol w="1063355">
                  <a:extLst>
                    <a:ext uri="{9D8B030D-6E8A-4147-A177-3AD203B41FA5}">
                      <a16:colId xmlns:a16="http://schemas.microsoft.com/office/drawing/2014/main" val="2115442269"/>
                    </a:ext>
                  </a:extLst>
                </a:gridCol>
                <a:gridCol w="1063355">
                  <a:extLst>
                    <a:ext uri="{9D8B030D-6E8A-4147-A177-3AD203B41FA5}">
                      <a16:colId xmlns:a16="http://schemas.microsoft.com/office/drawing/2014/main" val="553039012"/>
                    </a:ext>
                  </a:extLst>
                </a:gridCol>
              </a:tblGrid>
              <a:tr h="236257">
                <a:tc>
                  <a:txBody>
                    <a:bodyPr/>
                    <a:lstStyle/>
                    <a:p>
                      <a:pPr marL="0" marR="0" algn="ctr">
                        <a:lnSpc>
                          <a:spcPct val="107000"/>
                        </a:lnSpc>
                        <a:spcBef>
                          <a:spcPts val="0"/>
                        </a:spcBef>
                        <a:spcAft>
                          <a:spcPts val="0"/>
                        </a:spcAft>
                      </a:pPr>
                      <a:r>
                        <a:rPr lang="en-US" sz="900">
                          <a:solidFill>
                            <a:schemeClr val="bg1"/>
                          </a:solidFill>
                          <a:effectLst/>
                        </a:rPr>
                        <a:t>Country</a:t>
                      </a:r>
                      <a:endParaRPr lang="en-US" sz="900">
                        <a:solidFill>
                          <a:schemeClr val="bg1"/>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CKD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Dialysis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Transplant</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Conservative care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1662258818"/>
                  </a:ext>
                </a:extLst>
              </a:tr>
              <a:tr h="145576">
                <a:tc>
                  <a:txBody>
                    <a:bodyPr/>
                    <a:lstStyle/>
                    <a:p>
                      <a:pPr marL="0" marR="0">
                        <a:lnSpc>
                          <a:spcPct val="107000"/>
                        </a:lnSpc>
                        <a:spcBef>
                          <a:spcPts val="0"/>
                        </a:spcBef>
                        <a:spcAft>
                          <a:spcPts val="0"/>
                        </a:spcAft>
                      </a:pPr>
                      <a:r>
                        <a:rPr lang="en-US" sz="900">
                          <a:solidFill>
                            <a:schemeClr val="tx1">
                              <a:lumMod val="75000"/>
                              <a:lumOff val="25000"/>
                            </a:schemeClr>
                          </a:solidFill>
                          <a:effectLst/>
                        </a:rPr>
                        <a:t>Andorra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2718125490"/>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Austria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1364527152"/>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Belgium</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3689878778"/>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Denmark</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3949463920"/>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Finland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2278904062"/>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France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3693379558"/>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Germany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4264401722"/>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Greece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1603697399"/>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Iceland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3711714453"/>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Ireland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1332307178"/>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Israel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1852775131"/>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Italy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2340183399"/>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Liechtenstein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1778977399"/>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Luxembourg</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2688973198"/>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Malta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1504443311"/>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Netherlands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1603670833"/>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Norway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2660661473"/>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Portugal</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3231750590"/>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Spain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3599747561"/>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Sweden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3410102554"/>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Switzerland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4075624609"/>
                  </a:ext>
                </a:extLst>
              </a:tr>
              <a:tr h="145576">
                <a:tc>
                  <a:txBody>
                    <a:bodyPr/>
                    <a:lstStyle/>
                    <a:p>
                      <a:pPr marL="0" marR="0">
                        <a:lnSpc>
                          <a:spcPct val="107000"/>
                        </a:lnSpc>
                        <a:spcBef>
                          <a:spcPts val="0"/>
                        </a:spcBef>
                        <a:spcAft>
                          <a:spcPts val="0"/>
                        </a:spcAft>
                      </a:pPr>
                      <a:r>
                        <a:rPr lang="en-ZA" sz="900">
                          <a:solidFill>
                            <a:schemeClr val="tx1">
                              <a:lumMod val="75000"/>
                              <a:lumOff val="25000"/>
                            </a:schemeClr>
                          </a:solidFill>
                          <a:effectLst/>
                        </a:rPr>
                        <a:t>United Kingdom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5214" marR="35214" marT="0" marB="0" anchor="ctr"/>
                </a:tc>
                <a:extLst>
                  <a:ext uri="{0D108BD9-81ED-4DB2-BD59-A6C34878D82A}">
                    <a16:rowId xmlns:a16="http://schemas.microsoft.com/office/drawing/2014/main" val="238498654"/>
                  </a:ext>
                </a:extLst>
              </a:tr>
            </a:tbl>
          </a:graphicData>
        </a:graphic>
      </p:graphicFrame>
      <p:sp>
        <p:nvSpPr>
          <p:cNvPr id="8" name="TextBox 7"/>
          <p:cNvSpPr txBox="1"/>
          <p:nvPr/>
        </p:nvSpPr>
        <p:spPr>
          <a:xfrm>
            <a:off x="2941834" y="4754620"/>
            <a:ext cx="687299" cy="246221"/>
          </a:xfrm>
          <a:prstGeom prst="rect">
            <a:avLst/>
          </a:prstGeom>
          <a:noFill/>
        </p:spPr>
        <p:txBody>
          <a:bodyPr wrap="square" rtlCol="0">
            <a:spAutoFit/>
          </a:bodyPr>
          <a:lstStyle/>
          <a:p>
            <a:r>
              <a:rPr lang="en-US" sz="1000">
                <a:latin typeface="+mj-lt"/>
              </a:rPr>
              <a:t>X : Yes</a:t>
            </a:r>
          </a:p>
        </p:txBody>
      </p:sp>
      <p:sp>
        <p:nvSpPr>
          <p:cNvPr id="2" name="Title 1">
            <a:extLst>
              <a:ext uri="{FF2B5EF4-FFF2-40B4-BE49-F238E27FC236}">
                <a16:creationId xmlns:a16="http://schemas.microsoft.com/office/drawing/2014/main" id="{AD02CB9B-C73A-E607-90FE-39A05A33C9E7}"/>
              </a:ext>
            </a:extLst>
          </p:cNvPr>
          <p:cNvSpPr>
            <a:spLocks noGrp="1"/>
          </p:cNvSpPr>
          <p:nvPr>
            <p:ph type="title"/>
          </p:nvPr>
        </p:nvSpPr>
        <p:spPr/>
        <p:txBody>
          <a:bodyPr>
            <a:normAutofit/>
          </a:bodyPr>
          <a:lstStyle/>
          <a:p>
            <a:r>
              <a:rPr lang="en-US"/>
              <a:t>Availability of official registry</a:t>
            </a:r>
          </a:p>
        </p:txBody>
      </p:sp>
      <p:sp>
        <p:nvSpPr>
          <p:cNvPr id="3" name="Date Placeholder 3">
            <a:extLst>
              <a:ext uri="{FF2B5EF4-FFF2-40B4-BE49-F238E27FC236}">
                <a16:creationId xmlns:a16="http://schemas.microsoft.com/office/drawing/2014/main" id="{39FC6AEA-0B97-5879-724F-D6E4444C531E}"/>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5" name="Footer Placeholder 4">
            <a:extLst>
              <a:ext uri="{FF2B5EF4-FFF2-40B4-BE49-F238E27FC236}">
                <a16:creationId xmlns:a16="http://schemas.microsoft.com/office/drawing/2014/main" id="{FD6C749D-20A1-DBFE-360C-8CF97A35CCE1}"/>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2E863845-149E-1997-BD58-8F8F8271ED97}"/>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36</a:t>
            </a:fld>
            <a:endParaRPr lang="en-US"/>
          </a:p>
        </p:txBody>
      </p:sp>
    </p:spTree>
    <p:extLst>
      <p:ext uri="{BB962C8B-B14F-4D97-AF65-F5344CB8AC3E}">
        <p14:creationId xmlns:p14="http://schemas.microsoft.com/office/powerpoint/2010/main" val="3994771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02C4-399C-EE6E-47A1-AB62598D0C70}"/>
              </a:ext>
            </a:extLst>
          </p:cNvPr>
          <p:cNvSpPr>
            <a:spLocks noGrp="1"/>
          </p:cNvSpPr>
          <p:nvPr>
            <p:ph type="title"/>
          </p:nvPr>
        </p:nvSpPr>
        <p:spPr/>
        <p:txBody>
          <a:bodyPr/>
          <a:lstStyle/>
          <a:p>
            <a:r>
              <a:rPr lang="en-CA" dirty="0"/>
              <a:t>Summary of Findings</a:t>
            </a:r>
          </a:p>
        </p:txBody>
      </p:sp>
      <p:sp>
        <p:nvSpPr>
          <p:cNvPr id="3" name="Content Placeholder 2">
            <a:extLst>
              <a:ext uri="{FF2B5EF4-FFF2-40B4-BE49-F238E27FC236}">
                <a16:creationId xmlns:a16="http://schemas.microsoft.com/office/drawing/2014/main" id="{15FA87E5-2E34-9E5A-FE97-2D9B7881E8C9}"/>
              </a:ext>
            </a:extLst>
          </p:cNvPr>
          <p:cNvSpPr>
            <a:spLocks noGrp="1"/>
          </p:cNvSpPr>
          <p:nvPr>
            <p:ph idx="1"/>
          </p:nvPr>
        </p:nvSpPr>
        <p:spPr>
          <a:xfrm>
            <a:off x="771524" y="1008600"/>
            <a:ext cx="10582276" cy="4920476"/>
          </a:xfrm>
        </p:spPr>
        <p:txBody>
          <a:bodyPr>
            <a:noAutofit/>
          </a:bodyPr>
          <a:lstStyle/>
          <a:p>
            <a:pPr marL="0" indent="0">
              <a:lnSpc>
                <a:spcPct val="150000"/>
              </a:lnSpc>
              <a:spcAft>
                <a:spcPts val="800"/>
              </a:spcAft>
              <a:buNone/>
            </a:pPr>
            <a:r>
              <a:rPr lang="en-CA" sz="1050" kern="0" dirty="0">
                <a:effectLst/>
                <a:latin typeface="+mj-lt"/>
                <a:ea typeface="Calibri" panose="020F0502020204030204" pitchFamily="34" charset="0"/>
                <a:cs typeface="Times New Roman" panose="02020603050405020304" pitchFamily="18" charset="0"/>
              </a:rPr>
              <a:t>In summary, the 2023 ISN-GKHA highlights several important findings for Western Europe.</a:t>
            </a:r>
            <a:endParaRPr lang="en-CA" sz="1050" kern="100" dirty="0">
              <a:effectLst/>
              <a:latin typeface="+mj-lt"/>
              <a:ea typeface="Calibri" panose="020F0502020204030204" pitchFamily="34" charset="0"/>
              <a:cs typeface="Times New Roman" panose="02020603050405020304" pitchFamily="18" charset="0"/>
            </a:endParaRPr>
          </a:p>
          <a:p>
            <a:pPr marL="0" indent="0">
              <a:lnSpc>
                <a:spcPct val="150000"/>
              </a:lnSpc>
              <a:spcAft>
                <a:spcPts val="800"/>
              </a:spcAft>
              <a:buNone/>
            </a:pPr>
            <a:r>
              <a:rPr lang="en-CA" sz="1050" b="1" i="1" kern="0" dirty="0">
                <a:effectLst/>
                <a:latin typeface="+mj-lt"/>
                <a:ea typeface="Calibri" panose="020F0502020204030204" pitchFamily="34" charset="0"/>
                <a:cs typeface="Times New Roman" panose="02020603050405020304" pitchFamily="18" charset="0"/>
              </a:rPr>
              <a:t>KRT availability, access, and quality is high.</a:t>
            </a:r>
            <a:endParaRPr lang="en-CA" sz="105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All countries in the region have HD and PD while KT was not available in Andorra, Liechtenstein, and Luxembourg.</a:t>
            </a: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Capacity to provide adequate frequency of HD i.e., three times weekly for 3 – 4 hours per session, was available in all (100%) countries.</a:t>
            </a: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Capacity to provide adequate PD exchanges i.e., three to four exchanges per day was available in 95% of countries. </a:t>
            </a: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Home HD was available in 77% of countries. </a:t>
            </a:r>
          </a:p>
          <a:p>
            <a:pPr marL="0" indent="0">
              <a:lnSpc>
                <a:spcPct val="150000"/>
              </a:lnSpc>
              <a:spcAft>
                <a:spcPts val="800"/>
              </a:spcAft>
              <a:buNone/>
            </a:pPr>
            <a:r>
              <a:rPr lang="en-CA" sz="1050" b="1" i="1" kern="0" dirty="0">
                <a:effectLst/>
                <a:latin typeface="+mj-lt"/>
                <a:ea typeface="Calibri" panose="020F0502020204030204" pitchFamily="34" charset="0"/>
                <a:cs typeface="Times New Roman" panose="02020603050405020304" pitchFamily="18" charset="0"/>
              </a:rPr>
              <a:t>CKM is available and predominately chosen or medically advised.</a:t>
            </a:r>
            <a:endParaRPr lang="en-CA" sz="105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Conservative kidney management (CKM) established through shared-decision making was available in 95% countries.</a:t>
            </a: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Choice restricted CKM (where resource constraints prevent or limit access) was only available in 6 (27%) countries.</a:t>
            </a:r>
          </a:p>
          <a:p>
            <a:pPr marL="800100" lvl="1" indent="-342900">
              <a:lnSpc>
                <a:spcPct val="150000"/>
              </a:lnSpc>
              <a:spcAft>
                <a:spcPts val="800"/>
              </a:spcAft>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Choice restricted CKM (where no resource constraints prevent or limit access) was also available in 9 (41%) of countries.</a:t>
            </a:r>
          </a:p>
          <a:p>
            <a:pPr marL="0" indent="0">
              <a:lnSpc>
                <a:spcPct val="150000"/>
              </a:lnSpc>
              <a:spcAft>
                <a:spcPts val="800"/>
              </a:spcAft>
              <a:buNone/>
            </a:pPr>
            <a:r>
              <a:rPr lang="en-CA" sz="1050" b="1" i="1" kern="0" dirty="0">
                <a:effectLst/>
                <a:latin typeface="+mj-lt"/>
                <a:ea typeface="Calibri" panose="020F0502020204030204" pitchFamily="34" charset="0"/>
                <a:cs typeface="Times New Roman" panose="02020603050405020304" pitchFamily="18" charset="0"/>
              </a:rPr>
              <a:t>Government funding for kidney care services and medication is low.</a:t>
            </a:r>
            <a:endParaRPr lang="en-CA" sz="105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Medications for ND-CKD are funded publicly and free in 4 (18%) countries.</a:t>
            </a:r>
          </a:p>
          <a:p>
            <a:pPr marL="800100" lvl="1" indent="-342900">
              <a:lnSpc>
                <a:spcPct val="150000"/>
              </a:lnSpc>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Medications for dialysis patients (HD or PD) are free in 7 (32%) countries (with some fees in 45% of countries).</a:t>
            </a:r>
          </a:p>
          <a:p>
            <a:pPr marL="800100" lvl="1" indent="-342900">
              <a:lnSpc>
                <a:spcPct val="150000"/>
              </a:lnSpc>
              <a:spcAft>
                <a:spcPts val="800"/>
              </a:spcAft>
              <a:buFont typeface="Courier New" panose="02070309020205020404" pitchFamily="49" charset="0"/>
              <a:buChar char="o"/>
            </a:pPr>
            <a:r>
              <a:rPr lang="en-CA" sz="1050" kern="100" dirty="0">
                <a:effectLst/>
                <a:latin typeface="+mj-lt"/>
                <a:ea typeface="Calibri" panose="020F0502020204030204" pitchFamily="34" charset="0"/>
                <a:cs typeface="Times New Roman" panose="02020603050405020304" pitchFamily="18" charset="0"/>
              </a:rPr>
              <a:t>Medications for KT are funded publicly and free in 8 (36%) countries.</a:t>
            </a:r>
            <a:endParaRPr lang="en-CA" sz="1050" kern="100" dirty="0">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050" dirty="0">
                <a:effectLst/>
                <a:latin typeface="+mj-lt"/>
                <a:ea typeface="Calibri" panose="020F0502020204030204" pitchFamily="34" charset="0"/>
              </a:rPr>
              <a:t>Most countries cover the cost of acute dialysis, chronic HD, chronic PD, and KT medications through public funds and free at point of delivery. Only Liechtenstein use solely private and out-of-pocket methods to cover the cost of these services.</a:t>
            </a:r>
            <a:endParaRPr lang="en-CA" sz="1050" kern="100" dirty="0">
              <a:effectLst/>
              <a:latin typeface="+mj-lt"/>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6760A8E2-9FEF-88E7-11DA-9890AF7D87AB}"/>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BB82669A-A805-D8C4-E37D-F07CF0C36DDF}"/>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EDA842A6-024F-0F09-C08D-C3DF3592287A}"/>
              </a:ext>
            </a:extLst>
          </p:cNvPr>
          <p:cNvSpPr>
            <a:spLocks noGrp="1"/>
          </p:cNvSpPr>
          <p:nvPr>
            <p:ph type="sldNum" sz="quarter" idx="4"/>
          </p:nvPr>
        </p:nvSpPr>
        <p:spPr/>
        <p:txBody>
          <a:bodyPr/>
          <a:lstStyle/>
          <a:p>
            <a:fld id="{4A9CEFBC-9863-BD47-BA2B-008170C231CB}" type="slidenum">
              <a:rPr lang="en-US" smtClean="0"/>
              <a:pPr/>
              <a:t>37</a:t>
            </a:fld>
            <a:endParaRPr lang="en-US"/>
          </a:p>
        </p:txBody>
      </p:sp>
    </p:spTree>
    <p:extLst>
      <p:ext uri="{BB962C8B-B14F-4D97-AF65-F5344CB8AC3E}">
        <p14:creationId xmlns:p14="http://schemas.microsoft.com/office/powerpoint/2010/main" val="3500256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C4D25-04B2-EE18-631F-CC907A5C5356}"/>
              </a:ext>
            </a:extLst>
          </p:cNvPr>
          <p:cNvSpPr>
            <a:spLocks noGrp="1"/>
          </p:cNvSpPr>
          <p:nvPr>
            <p:ph type="title"/>
          </p:nvPr>
        </p:nvSpPr>
        <p:spPr/>
        <p:txBody>
          <a:bodyPr/>
          <a:lstStyle/>
          <a:p>
            <a:r>
              <a:rPr lang="en-CA" dirty="0"/>
              <a:t>Summary of Findings (cont’d)</a:t>
            </a:r>
          </a:p>
        </p:txBody>
      </p:sp>
      <p:sp>
        <p:nvSpPr>
          <p:cNvPr id="3" name="Content Placeholder 2">
            <a:extLst>
              <a:ext uri="{FF2B5EF4-FFF2-40B4-BE49-F238E27FC236}">
                <a16:creationId xmlns:a16="http://schemas.microsoft.com/office/drawing/2014/main" id="{C5E6694C-B5C3-5B3F-6DF0-D22A8479518E}"/>
              </a:ext>
            </a:extLst>
          </p:cNvPr>
          <p:cNvSpPr>
            <a:spLocks noGrp="1"/>
          </p:cNvSpPr>
          <p:nvPr>
            <p:ph idx="1"/>
          </p:nvPr>
        </p:nvSpPr>
        <p:spPr/>
        <p:txBody>
          <a:bodyPr>
            <a:normAutofit fontScale="70000" lnSpcReduction="20000"/>
          </a:bodyPr>
          <a:lstStyle/>
          <a:p>
            <a:pPr marL="0" indent="0">
              <a:lnSpc>
                <a:spcPct val="150000"/>
              </a:lnSpc>
              <a:spcAft>
                <a:spcPts val="800"/>
              </a:spcAft>
              <a:buNone/>
            </a:pPr>
            <a:r>
              <a:rPr lang="en-CA" sz="1800" b="1" i="1" kern="0" dirty="0">
                <a:effectLst/>
                <a:latin typeface="+mj-lt"/>
                <a:ea typeface="Calibri" panose="020F0502020204030204" pitchFamily="34" charset="0"/>
                <a:cs typeface="Times New Roman" panose="02020603050405020304" pitchFamily="18" charset="0"/>
              </a:rPr>
              <a:t>Most have registries for advanced kidney disease, few for CKD or AKI</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800" kern="0" dirty="0">
                <a:effectLst/>
                <a:latin typeface="+mj-lt"/>
                <a:ea typeface="Calibri" panose="020F0502020204030204" pitchFamily="34" charset="0"/>
                <a:cs typeface="Times New Roman" panose="02020603050405020304" pitchFamily="18" charset="0"/>
              </a:rPr>
              <a:t>Availability of kidney registries varied across countries in the region.</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Almost all countries in the region had a dialysis and KT registry.</a:t>
            </a:r>
          </a:p>
          <a:p>
            <a:pPr marL="800100" lvl="1" indent="-342900">
              <a:lnSpc>
                <a:spcPct val="150000"/>
              </a:lnSpc>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Only France, Iceland, Luxembourg, Norway, Sweden, and UK had a ND-CKD registry.</a:t>
            </a:r>
          </a:p>
          <a:p>
            <a:pPr marL="800100" lvl="1" indent="-342900">
              <a:lnSpc>
                <a:spcPct val="150000"/>
              </a:lnSpc>
              <a:spcAft>
                <a:spcPts val="800"/>
              </a:spcAft>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Other registry forms (AKI and CKM) are largely unavailable in the region.</a:t>
            </a:r>
          </a:p>
          <a:p>
            <a:pPr marL="0" indent="0">
              <a:lnSpc>
                <a:spcPct val="150000"/>
              </a:lnSpc>
              <a:spcAft>
                <a:spcPts val="800"/>
              </a:spcAft>
              <a:buNone/>
            </a:pPr>
            <a:r>
              <a:rPr lang="en-CA" sz="1800" b="1" i="1" kern="0" dirty="0">
                <a:effectLst/>
                <a:latin typeface="+mj-lt"/>
                <a:ea typeface="Calibri" panose="020F0502020204030204" pitchFamily="34" charset="0"/>
                <a:cs typeface="Times New Roman" panose="02020603050405020304" pitchFamily="18" charset="0"/>
              </a:rPr>
              <a:t>Some workforce limitations are present.</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The median prevalence of nephrologists in Western Europe was 25.0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(global median of 11.75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Liechtenstein had the highest density of nephrologists (100.7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while Ireland had the lowest (11.8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a:t>
            </a:r>
          </a:p>
          <a:p>
            <a:pPr marL="800100" lvl="1" indent="-342900">
              <a:lnSpc>
                <a:spcPct val="150000"/>
              </a:lnSpc>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Overall, median prevalence of nephrology trainees was 6.0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(highest across all regions); Italy had the highest density of nephrology trainees (49.1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while Germany had the lowest (0.69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a:t>
            </a:r>
          </a:p>
          <a:p>
            <a:pPr marL="800100" lvl="1" indent="-342900">
              <a:lnSpc>
                <a:spcPct val="150000"/>
              </a:lnSpc>
              <a:spcAft>
                <a:spcPts val="800"/>
              </a:spcAft>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For all categories of kidney care workforce, less than half of countries reported shortages in these categories.</a:t>
            </a:r>
          </a:p>
          <a:p>
            <a:pPr marL="0" indent="0">
              <a:lnSpc>
                <a:spcPct val="150000"/>
              </a:lnSpc>
              <a:spcAft>
                <a:spcPts val="800"/>
              </a:spcAft>
              <a:buNone/>
            </a:pPr>
            <a:r>
              <a:rPr lang="en-CA" sz="1800" b="1" i="1" kern="0" dirty="0">
                <a:effectLst/>
                <a:latin typeface="+mj-lt"/>
                <a:ea typeface="Calibri" panose="020F0502020204030204" pitchFamily="34" charset="0"/>
                <a:cs typeface="Times New Roman" panose="02020603050405020304" pitchFamily="18" charset="0"/>
              </a:rPr>
              <a:t>Moderate advocacy for kidney disease in Western Europe.</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Advocacy groups for CKD, kidney failure and KRT remains low in the region.</a:t>
            </a:r>
          </a:p>
          <a:p>
            <a:endParaRPr lang="en-CA" sz="900" dirty="0">
              <a:latin typeface="+mj-lt"/>
            </a:endParaRPr>
          </a:p>
        </p:txBody>
      </p:sp>
      <p:sp>
        <p:nvSpPr>
          <p:cNvPr id="4" name="Date Placeholder 3">
            <a:extLst>
              <a:ext uri="{FF2B5EF4-FFF2-40B4-BE49-F238E27FC236}">
                <a16:creationId xmlns:a16="http://schemas.microsoft.com/office/drawing/2014/main" id="{9DFD9A62-C52B-5509-E269-9274935AB6EC}"/>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41FAC409-AEEC-2EE2-8BD3-1BB5A7590C46}"/>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9E65C1E7-FD85-3C71-40AC-09B3B53B386D}"/>
              </a:ext>
            </a:extLst>
          </p:cNvPr>
          <p:cNvSpPr>
            <a:spLocks noGrp="1"/>
          </p:cNvSpPr>
          <p:nvPr>
            <p:ph type="sldNum" sz="quarter" idx="4"/>
          </p:nvPr>
        </p:nvSpPr>
        <p:spPr/>
        <p:txBody>
          <a:bodyPr/>
          <a:lstStyle/>
          <a:p>
            <a:fld id="{4A9CEFBC-9863-BD47-BA2B-008170C231CB}" type="slidenum">
              <a:rPr lang="en-US" smtClean="0"/>
              <a:pPr/>
              <a:t>38</a:t>
            </a:fld>
            <a:endParaRPr lang="en-US"/>
          </a:p>
        </p:txBody>
      </p:sp>
    </p:spTree>
    <p:extLst>
      <p:ext uri="{BB962C8B-B14F-4D97-AF65-F5344CB8AC3E}">
        <p14:creationId xmlns:p14="http://schemas.microsoft.com/office/powerpoint/2010/main" val="3657139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5187-D1D5-772F-6506-682744F4B094}"/>
              </a:ext>
            </a:extLst>
          </p:cNvPr>
          <p:cNvSpPr>
            <a:spLocks noGrp="1"/>
          </p:cNvSpPr>
          <p:nvPr>
            <p:ph type="title"/>
          </p:nvPr>
        </p:nvSpPr>
        <p:spPr/>
        <p:txBody>
          <a:bodyPr/>
          <a:lstStyle/>
          <a:p>
            <a:r>
              <a:rPr lang="en-CA" dirty="0"/>
              <a:t>Implications</a:t>
            </a:r>
          </a:p>
        </p:txBody>
      </p:sp>
      <p:sp>
        <p:nvSpPr>
          <p:cNvPr id="3" name="Content Placeholder 2">
            <a:extLst>
              <a:ext uri="{FF2B5EF4-FFF2-40B4-BE49-F238E27FC236}">
                <a16:creationId xmlns:a16="http://schemas.microsoft.com/office/drawing/2014/main" id="{39CDB8CE-05DE-6086-A64B-D15367664DED}"/>
              </a:ext>
            </a:extLst>
          </p:cNvPr>
          <p:cNvSpPr>
            <a:spLocks noGrp="1"/>
          </p:cNvSpPr>
          <p:nvPr>
            <p:ph idx="1"/>
          </p:nvPr>
        </p:nvSpPr>
        <p:spPr/>
        <p:txBody>
          <a:bodyPr>
            <a:normAutofit/>
          </a:bodyPr>
          <a:lstStyle/>
          <a:p>
            <a:pPr marL="0" indent="0">
              <a:buNone/>
            </a:pPr>
            <a:r>
              <a:rPr lang="en-CA" sz="1400" kern="100" dirty="0">
                <a:effectLst/>
                <a:latin typeface="+mj-lt"/>
                <a:ea typeface="Calibri" panose="020F0502020204030204" pitchFamily="34" charset="0"/>
                <a:cs typeface="Times New Roman" panose="02020603050405020304" pitchFamily="18" charset="0"/>
              </a:rPr>
              <a:t>There are important implications to consider. Based on these survey findings, key recommendations to drive future activities for optimizing kidney care globally are proposed:</a:t>
            </a:r>
          </a:p>
          <a:p>
            <a:pPr marL="0" indent="0">
              <a:lnSpc>
                <a:spcPct val="150000"/>
              </a:lnSpc>
              <a:spcAft>
                <a:spcPts val="800"/>
              </a:spcAft>
              <a:buNone/>
            </a:pPr>
            <a:r>
              <a:rPr lang="en-CA" sz="1400" b="1" i="1" kern="100" dirty="0">
                <a:effectLst/>
                <a:latin typeface="+mj-lt"/>
                <a:ea typeface="Calibri" panose="020F0502020204030204" pitchFamily="34" charset="0"/>
                <a:cs typeface="Times New Roman" panose="02020603050405020304" pitchFamily="18" charset="0"/>
              </a:rPr>
              <a:t>Increase health care financing for kidney failure prevention and management.</a:t>
            </a:r>
            <a:endParaRPr lang="en-CA" sz="14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400" kern="100" dirty="0">
                <a:effectLst/>
                <a:latin typeface="+mj-lt"/>
                <a:ea typeface="Calibri" panose="020F0502020204030204" pitchFamily="34" charset="0"/>
                <a:cs typeface="Times New Roman" panose="02020603050405020304" pitchFamily="18" charset="0"/>
              </a:rPr>
              <a:t>While resource limitations are an obvious barrier, focusing on preventing kidney failure through appropriate hypertension and diabetes management may be more cost-effective overall. Government funding to cover medication costs may allow more patients to treat earlier stage CKD, thereby preventing the need for more costly kidney failure treatment and the obvious burden this has on patients’ wellbeing.</a:t>
            </a:r>
          </a:p>
          <a:p>
            <a:pPr marL="0" indent="0">
              <a:lnSpc>
                <a:spcPct val="150000"/>
              </a:lnSpc>
              <a:spcAft>
                <a:spcPts val="800"/>
              </a:spcAft>
              <a:buNone/>
            </a:pPr>
            <a:r>
              <a:rPr lang="en-CA" sz="1400" b="1" i="1" kern="100" dirty="0">
                <a:effectLst/>
                <a:latin typeface="+mj-lt"/>
                <a:ea typeface="Calibri" panose="020F0502020204030204" pitchFamily="34" charset="0"/>
                <a:cs typeface="Times New Roman" panose="02020603050405020304" pitchFamily="18" charset="0"/>
              </a:rPr>
              <a:t>Address workforce shortages through multidisciplinary teams and telemedicine</a:t>
            </a:r>
            <a:endParaRPr lang="en-CA" sz="14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400" kern="100" dirty="0">
                <a:effectLst/>
                <a:latin typeface="+mj-lt"/>
                <a:ea typeface="Calibri" panose="020F0502020204030204" pitchFamily="34" charset="0"/>
                <a:cs typeface="Times New Roman" panose="02020603050405020304" pitchFamily="18" charset="0"/>
              </a:rPr>
              <a:t>Shortages of nephrologists, surgeons, dialysis nurses, and other key allied health professionals were noted across most countries. Similarly, simply producing more nephrologists may not be feasible or appropriate, and sharing the workload across multiple providers will not only promote the use of multidisciplinary teams but further, allow for more and better care delivery across more patients. Telemedicine may help particularly in addressing gaps in care among rural patients and enhancing capacity through training programs such as ISN Fellowship, visiting ambassador programs, etc.</a:t>
            </a:r>
          </a:p>
          <a:p>
            <a:endParaRPr lang="en-CA" sz="1600" dirty="0">
              <a:latin typeface="+mj-lt"/>
            </a:endParaRPr>
          </a:p>
        </p:txBody>
      </p:sp>
      <p:sp>
        <p:nvSpPr>
          <p:cNvPr id="4" name="Date Placeholder 3">
            <a:extLst>
              <a:ext uri="{FF2B5EF4-FFF2-40B4-BE49-F238E27FC236}">
                <a16:creationId xmlns:a16="http://schemas.microsoft.com/office/drawing/2014/main" id="{C5B7B3DB-5B79-73A4-2CD0-45E827F6BF93}"/>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BF0A5E7A-4945-88DF-E48B-4E69824FF299}"/>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EB715E66-7D8F-ED18-779D-61B910F87D03}"/>
              </a:ext>
            </a:extLst>
          </p:cNvPr>
          <p:cNvSpPr>
            <a:spLocks noGrp="1"/>
          </p:cNvSpPr>
          <p:nvPr>
            <p:ph type="sldNum" sz="quarter" idx="4"/>
          </p:nvPr>
        </p:nvSpPr>
        <p:spPr/>
        <p:txBody>
          <a:bodyPr/>
          <a:lstStyle/>
          <a:p>
            <a:fld id="{4A9CEFBC-9863-BD47-BA2B-008170C231CB}" type="slidenum">
              <a:rPr lang="en-US" smtClean="0"/>
              <a:pPr/>
              <a:t>39</a:t>
            </a:fld>
            <a:endParaRPr lang="en-US"/>
          </a:p>
        </p:txBody>
      </p:sp>
    </p:spTree>
    <p:extLst>
      <p:ext uri="{BB962C8B-B14F-4D97-AF65-F5344CB8AC3E}">
        <p14:creationId xmlns:p14="http://schemas.microsoft.com/office/powerpoint/2010/main" val="3397777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00" y="355236"/>
            <a:ext cx="8470800" cy="651600"/>
          </a:xfrm>
        </p:spPr>
        <p:txBody>
          <a:bodyPr vert="horz" lIns="91440" tIns="45720" rIns="91440" bIns="45720" rtlCol="0" anchor="ctr">
            <a:normAutofit/>
          </a:bodyPr>
          <a:lstStyle/>
          <a:p>
            <a:r>
              <a:rPr lang="en-AU"/>
              <a:t>Aim of the ISN-Global Kidney Health Atlas</a:t>
            </a:r>
          </a:p>
        </p:txBody>
      </p:sp>
      <p:sp>
        <p:nvSpPr>
          <p:cNvPr id="3" name="Content Placeholder 2"/>
          <p:cNvSpPr>
            <a:spLocks noGrp="1"/>
          </p:cNvSpPr>
          <p:nvPr>
            <p:ph idx="1"/>
          </p:nvPr>
        </p:nvSpPr>
        <p:spPr>
          <a:xfrm>
            <a:off x="5090246" y="1582278"/>
            <a:ext cx="6162675" cy="2877362"/>
          </a:xfrm>
        </p:spPr>
        <p:txBody>
          <a:bodyPr>
            <a:noAutofit/>
          </a:bodyPr>
          <a:lstStyle/>
          <a:p>
            <a:pPr marL="0" indent="0">
              <a:lnSpc>
                <a:spcPct val="150000"/>
              </a:lnSpc>
              <a:buNone/>
            </a:pPr>
            <a:r>
              <a:rPr lang="en-US" sz="1800">
                <a:latin typeface="+mn-lt"/>
              </a:rPr>
              <a:t>To understand, compare and monitor how different countries around the world detect, treat, monitor and advocate for people with kidney disease (AKI or CKD).</a:t>
            </a:r>
            <a:endParaRPr lang="en-AU" sz="1800">
              <a:latin typeface="+mn-lt"/>
            </a:endParaRPr>
          </a:p>
        </p:txBody>
      </p:sp>
      <p:sp>
        <p:nvSpPr>
          <p:cNvPr id="4" name="TextBox 3">
            <a:extLst>
              <a:ext uri="{FF2B5EF4-FFF2-40B4-BE49-F238E27FC236}">
                <a16:creationId xmlns:a16="http://schemas.microsoft.com/office/drawing/2014/main" id="{62CE3717-C9BE-4E7C-A333-5A60A46B87EE}"/>
              </a:ext>
            </a:extLst>
          </p:cNvPr>
          <p:cNvSpPr txBox="1"/>
          <p:nvPr/>
        </p:nvSpPr>
        <p:spPr>
          <a:xfrm>
            <a:off x="3688773" y="4517062"/>
            <a:ext cx="5852756" cy="954107"/>
          </a:xfrm>
          <a:prstGeom prst="rect">
            <a:avLst/>
          </a:prstGeom>
          <a:noFill/>
        </p:spPr>
        <p:txBody>
          <a:bodyPr wrap="none" rtlCol="0">
            <a:spAutoFit/>
          </a:bodyPr>
          <a:lstStyle/>
          <a:p>
            <a:r>
              <a:rPr lang="en-AU" sz="2800" b="1">
                <a:solidFill>
                  <a:schemeClr val="accent4"/>
                </a:solidFill>
              </a:rPr>
              <a:t>Key focus on availability, accessibility, </a:t>
            </a:r>
            <a:br>
              <a:rPr lang="en-AU" sz="2800" b="1">
                <a:solidFill>
                  <a:schemeClr val="accent4"/>
                </a:solidFill>
              </a:rPr>
            </a:br>
            <a:r>
              <a:rPr lang="en-AU" sz="2800" b="1">
                <a:solidFill>
                  <a:schemeClr val="accent4"/>
                </a:solidFill>
              </a:rPr>
              <a:t>affordability and quality of ESKD care</a:t>
            </a:r>
          </a:p>
        </p:txBody>
      </p:sp>
      <p:sp>
        <p:nvSpPr>
          <p:cNvPr id="5" name="Date Placeholder 3">
            <a:extLst>
              <a:ext uri="{FF2B5EF4-FFF2-40B4-BE49-F238E27FC236}">
                <a16:creationId xmlns:a16="http://schemas.microsoft.com/office/drawing/2014/main" id="{70AF2746-0772-6677-9693-4E7119041C1F}"/>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6" name="Footer Placeholder 4">
            <a:extLst>
              <a:ext uri="{FF2B5EF4-FFF2-40B4-BE49-F238E27FC236}">
                <a16:creationId xmlns:a16="http://schemas.microsoft.com/office/drawing/2014/main" id="{91CDBB09-06EF-E780-A74A-87B47CF2A0E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36E559F1-AD00-7370-CBB8-9E018EEA0642}"/>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4</a:t>
            </a:fld>
            <a:endParaRPr lang="en-US"/>
          </a:p>
        </p:txBody>
      </p:sp>
      <p:pic>
        <p:nvPicPr>
          <p:cNvPr id="9" name="Picture 8" descr="A close-up of a book&#10;&#10;Description automatically generated with low confidence">
            <a:extLst>
              <a:ext uri="{FF2B5EF4-FFF2-40B4-BE49-F238E27FC236}">
                <a16:creationId xmlns:a16="http://schemas.microsoft.com/office/drawing/2014/main" id="{9192DDD3-89EA-76F2-A7BC-4D4C4D483207}"/>
              </a:ext>
            </a:extLst>
          </p:cNvPr>
          <p:cNvPicPr>
            <a:picLocks noChangeAspect="1"/>
          </p:cNvPicPr>
          <p:nvPr/>
        </p:nvPicPr>
        <p:blipFill>
          <a:blip r:embed="rId2"/>
          <a:stretch>
            <a:fillRect/>
          </a:stretch>
        </p:blipFill>
        <p:spPr>
          <a:xfrm>
            <a:off x="316923" y="1291673"/>
            <a:ext cx="4773323" cy="3000374"/>
          </a:xfrm>
          <a:prstGeom prst="rect">
            <a:avLst/>
          </a:prstGeom>
        </p:spPr>
      </p:pic>
      <p:sp>
        <p:nvSpPr>
          <p:cNvPr id="10" name="Arrow: Right 9">
            <a:extLst>
              <a:ext uri="{FF2B5EF4-FFF2-40B4-BE49-F238E27FC236}">
                <a16:creationId xmlns:a16="http://schemas.microsoft.com/office/drawing/2014/main" id="{5FDB74C3-0702-7DBA-8629-F1D28017C8E6}"/>
              </a:ext>
            </a:extLst>
          </p:cNvPr>
          <p:cNvSpPr/>
          <p:nvPr/>
        </p:nvSpPr>
        <p:spPr>
          <a:xfrm>
            <a:off x="2770259" y="4576884"/>
            <a:ext cx="666750" cy="365125"/>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21017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8E522-40FC-11B1-F319-2CC08DD3D608}"/>
              </a:ext>
            </a:extLst>
          </p:cNvPr>
          <p:cNvSpPr>
            <a:spLocks noGrp="1"/>
          </p:cNvSpPr>
          <p:nvPr>
            <p:ph type="title"/>
          </p:nvPr>
        </p:nvSpPr>
        <p:spPr/>
        <p:txBody>
          <a:bodyPr/>
          <a:lstStyle/>
          <a:p>
            <a:r>
              <a:rPr lang="en-CA" dirty="0"/>
              <a:t>Implications (cont’d)</a:t>
            </a:r>
          </a:p>
        </p:txBody>
      </p:sp>
      <p:sp>
        <p:nvSpPr>
          <p:cNvPr id="3" name="Content Placeholder 2">
            <a:extLst>
              <a:ext uri="{FF2B5EF4-FFF2-40B4-BE49-F238E27FC236}">
                <a16:creationId xmlns:a16="http://schemas.microsoft.com/office/drawing/2014/main" id="{CDA2D34C-AEB0-FDD0-ABD5-4B4DA1984F4E}"/>
              </a:ext>
            </a:extLst>
          </p:cNvPr>
          <p:cNvSpPr>
            <a:spLocks noGrp="1"/>
          </p:cNvSpPr>
          <p:nvPr>
            <p:ph idx="1"/>
          </p:nvPr>
        </p:nvSpPr>
        <p:spPr/>
        <p:txBody>
          <a:bodyPr>
            <a:normAutofit lnSpcReduction="10000"/>
          </a:bodyPr>
          <a:lstStyle/>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Incorporate the collection and reporting of quality indicators in kidney failure care.</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Measuring and reporting on key quality indicators is an important driver in healthcare improvement. Ensuring facilities are supported with information systems that allow for the systematic measurement and reporting of indicators is a first key step to increasing the rate of monitoring among countries. Further, understanding if or how the collection and reporting of indicators are being used to improve care is needed.</a:t>
            </a:r>
          </a:p>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Expand health information systems to prevent and manage kidney failure.</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Similarly, good quality HIS are vital for kidney disease management within a country. A lack of data on disease prevalence, incidence, resource use, and quality of care limits government and provider ability to monitor and evaluate the care provided as well as predicts appropriate resource allocation so that sufficient facilities, medicines, and healthcare professionals are trained and available.</a:t>
            </a:r>
          </a:p>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Promote kidney failure prevention and treatment by implementing policies, strategies, and advocacy, and mitigating barriers.</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Lastly, policies and strategies are important for consistent approaches within a country for optimal care delivery, as well as for accountability, leadership, and knowledge exchange. Advocacy may help promote the increase of government prioritization and further, public awareness of how to prevent and manage kidney disease. Without acknowledging and mitigating barriers, it would be a challenge to achieve of successes out of these recommendations. Competing priorities and needs (for example, clean water supply and basic sanitation, maternal and child health, malnutrition, etc.) represent formidable barriers that can limit implementation of the recommended strategies in the region.</a:t>
            </a:r>
          </a:p>
          <a:p>
            <a:endParaRPr lang="en-CA" sz="1200" dirty="0">
              <a:latin typeface="+mj-lt"/>
            </a:endParaRPr>
          </a:p>
        </p:txBody>
      </p:sp>
      <p:sp>
        <p:nvSpPr>
          <p:cNvPr id="4" name="Date Placeholder 3">
            <a:extLst>
              <a:ext uri="{FF2B5EF4-FFF2-40B4-BE49-F238E27FC236}">
                <a16:creationId xmlns:a16="http://schemas.microsoft.com/office/drawing/2014/main" id="{8D798FEF-61DB-CAE5-3046-54D9AFD10DF1}"/>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685AFD82-AED7-5FD5-AB22-05573032CDB6}"/>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173E3BBD-1969-2683-B47A-39831F480AA3}"/>
              </a:ext>
            </a:extLst>
          </p:cNvPr>
          <p:cNvSpPr>
            <a:spLocks noGrp="1"/>
          </p:cNvSpPr>
          <p:nvPr>
            <p:ph type="sldNum" sz="quarter" idx="4"/>
          </p:nvPr>
        </p:nvSpPr>
        <p:spPr/>
        <p:txBody>
          <a:bodyPr/>
          <a:lstStyle/>
          <a:p>
            <a:fld id="{4A9CEFBC-9863-BD47-BA2B-008170C231CB}" type="slidenum">
              <a:rPr lang="en-US" smtClean="0"/>
              <a:pPr/>
              <a:t>40</a:t>
            </a:fld>
            <a:endParaRPr lang="en-US"/>
          </a:p>
        </p:txBody>
      </p:sp>
    </p:spTree>
    <p:extLst>
      <p:ext uri="{BB962C8B-B14F-4D97-AF65-F5344CB8AC3E}">
        <p14:creationId xmlns:p14="http://schemas.microsoft.com/office/powerpoint/2010/main" val="28163127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B5AC7A5-75DE-EA77-7BFA-61415D71B9CA}"/>
              </a:ext>
            </a:extLst>
          </p:cNvPr>
          <p:cNvSpPr/>
          <p:nvPr/>
        </p:nvSpPr>
        <p:spPr>
          <a:xfrm>
            <a:off x="6911165" y="1378108"/>
            <a:ext cx="2562753" cy="523220"/>
          </a:xfrm>
          <a:prstGeom prst="rect">
            <a:avLst/>
          </a:prstGeom>
        </p:spPr>
        <p:txBody>
          <a:bodyPr wrap="none">
            <a:spAutoFit/>
          </a:bodyPr>
          <a:lstStyle/>
          <a:p>
            <a:r>
              <a:rPr lang="en-US" sz="2800" b="1">
                <a:solidFill>
                  <a:srgbClr val="FE7055"/>
                </a:solidFill>
                <a:hlinkClick r:id="rId3">
                  <a:extLst>
                    <a:ext uri="{A12FA001-AC4F-418D-AE19-62706E023703}">
                      <ahyp:hlinkClr xmlns:ahyp="http://schemas.microsoft.com/office/drawing/2018/hyperlinkcolor" val="tx"/>
                    </a:ext>
                  </a:extLst>
                </a:hlinkClick>
              </a:rPr>
              <a:t>www.theisn.org</a:t>
            </a:r>
            <a:endParaRPr lang="en-US" sz="2800" b="1">
              <a:solidFill>
                <a:srgbClr val="FE7055"/>
              </a:solidFill>
            </a:endParaRPr>
          </a:p>
        </p:txBody>
      </p:sp>
      <p:sp>
        <p:nvSpPr>
          <p:cNvPr id="28" name="Rectangle 27">
            <a:extLst>
              <a:ext uri="{FF2B5EF4-FFF2-40B4-BE49-F238E27FC236}">
                <a16:creationId xmlns:a16="http://schemas.microsoft.com/office/drawing/2014/main" id="{06C43CF2-BFF2-AB42-E09B-C066B3CCD8D8}"/>
              </a:ext>
            </a:extLst>
          </p:cNvPr>
          <p:cNvSpPr/>
          <p:nvPr/>
        </p:nvSpPr>
        <p:spPr>
          <a:xfrm>
            <a:off x="715181" y="2792638"/>
            <a:ext cx="2601097" cy="369332"/>
          </a:xfrm>
          <a:prstGeom prst="rect">
            <a:avLst/>
          </a:prstGeom>
        </p:spPr>
        <p:txBody>
          <a:bodyPr wrap="none">
            <a:spAutoFit/>
          </a:bodyPr>
          <a:lstStyle/>
          <a:p>
            <a:r>
              <a:rPr lang="en-US" b="1">
                <a:solidFill>
                  <a:srgbClr val="3C3A9A"/>
                </a:solidFill>
              </a:rPr>
              <a:t>Global Operations Center</a:t>
            </a:r>
            <a:endParaRPr lang="en-US">
              <a:solidFill>
                <a:srgbClr val="3C3A9A"/>
              </a:solidFill>
            </a:endParaRPr>
          </a:p>
        </p:txBody>
      </p:sp>
      <p:pic>
        <p:nvPicPr>
          <p:cNvPr id="29" name="Picture 28">
            <a:extLst>
              <a:ext uri="{FF2B5EF4-FFF2-40B4-BE49-F238E27FC236}">
                <a16:creationId xmlns:a16="http://schemas.microsoft.com/office/drawing/2014/main" id="{F83BC615-8A46-6C29-FB3A-FD09F5946711}"/>
              </a:ext>
            </a:extLst>
          </p:cNvPr>
          <p:cNvPicPr>
            <a:picLocks noChangeAspect="1"/>
          </p:cNvPicPr>
          <p:nvPr/>
        </p:nvPicPr>
        <p:blipFill>
          <a:blip r:embed="rId4">
            <a:duotone>
              <a:schemeClr val="bg2">
                <a:shade val="45000"/>
                <a:satMod val="135000"/>
              </a:schemeClr>
              <a:prstClr val="white"/>
            </a:duotone>
          </a:blip>
          <a:stretch>
            <a:fillRect/>
          </a:stretch>
        </p:blipFill>
        <p:spPr>
          <a:xfrm>
            <a:off x="715181" y="3301230"/>
            <a:ext cx="460697" cy="460697"/>
          </a:xfrm>
          <a:prstGeom prst="rect">
            <a:avLst/>
          </a:prstGeom>
        </p:spPr>
      </p:pic>
      <p:sp>
        <p:nvSpPr>
          <p:cNvPr id="30" name="Rectangle 29">
            <a:extLst>
              <a:ext uri="{FF2B5EF4-FFF2-40B4-BE49-F238E27FC236}">
                <a16:creationId xmlns:a16="http://schemas.microsoft.com/office/drawing/2014/main" id="{CCCE92AC-EF74-EFAF-3341-966991951479}"/>
              </a:ext>
            </a:extLst>
          </p:cNvPr>
          <p:cNvSpPr/>
          <p:nvPr/>
        </p:nvSpPr>
        <p:spPr>
          <a:xfrm>
            <a:off x="1175878" y="3301228"/>
            <a:ext cx="2101857" cy="584775"/>
          </a:xfrm>
          <a:prstGeom prst="rect">
            <a:avLst/>
          </a:prstGeom>
        </p:spPr>
        <p:txBody>
          <a:bodyPr wrap="none">
            <a:spAutoFit/>
          </a:bodyPr>
          <a:lstStyle/>
          <a:p>
            <a:r>
              <a:rPr lang="en-US" sz="1600"/>
              <a:t>Avenue des Arts 1-2</a:t>
            </a:r>
          </a:p>
          <a:p>
            <a:r>
              <a:rPr lang="en-US" sz="1600"/>
              <a:t>1210 Brussels, Belgium</a:t>
            </a:r>
          </a:p>
        </p:txBody>
      </p:sp>
      <p:pic>
        <p:nvPicPr>
          <p:cNvPr id="31" name="Picture 30">
            <a:extLst>
              <a:ext uri="{FF2B5EF4-FFF2-40B4-BE49-F238E27FC236}">
                <a16:creationId xmlns:a16="http://schemas.microsoft.com/office/drawing/2014/main" id="{FDA4AE0D-05E2-AA60-3C96-AF0D98B6135C}"/>
              </a:ext>
            </a:extLst>
          </p:cNvPr>
          <p:cNvPicPr>
            <a:picLocks noChangeAspect="1"/>
          </p:cNvPicPr>
          <p:nvPr/>
        </p:nvPicPr>
        <p:blipFill>
          <a:blip r:embed="rId5">
            <a:duotone>
              <a:schemeClr val="bg2">
                <a:shade val="45000"/>
                <a:satMod val="135000"/>
              </a:schemeClr>
              <a:prstClr val="white"/>
            </a:duotone>
          </a:blip>
          <a:stretch>
            <a:fillRect/>
          </a:stretch>
        </p:blipFill>
        <p:spPr>
          <a:xfrm>
            <a:off x="695124" y="4081511"/>
            <a:ext cx="500809" cy="500809"/>
          </a:xfrm>
          <a:prstGeom prst="rect">
            <a:avLst/>
          </a:prstGeom>
        </p:spPr>
      </p:pic>
      <p:sp>
        <p:nvSpPr>
          <p:cNvPr id="32" name="Rectangle 31">
            <a:extLst>
              <a:ext uri="{FF2B5EF4-FFF2-40B4-BE49-F238E27FC236}">
                <a16:creationId xmlns:a16="http://schemas.microsoft.com/office/drawing/2014/main" id="{E29BDE89-7A20-BC78-48CA-67D1F180ED59}"/>
              </a:ext>
            </a:extLst>
          </p:cNvPr>
          <p:cNvSpPr/>
          <p:nvPr/>
        </p:nvSpPr>
        <p:spPr>
          <a:xfrm>
            <a:off x="1175878" y="4202218"/>
            <a:ext cx="1568058" cy="369332"/>
          </a:xfrm>
          <a:prstGeom prst="rect">
            <a:avLst/>
          </a:prstGeom>
        </p:spPr>
        <p:txBody>
          <a:bodyPr wrap="none">
            <a:spAutoFit/>
          </a:bodyPr>
          <a:lstStyle/>
          <a:p>
            <a:r>
              <a:rPr lang="en-US" sz="1600">
                <a:latin typeface="Calibri" panose="020F0502020204030204" pitchFamily="34" charset="0"/>
                <a:cs typeface="Calibri" panose="020F0502020204030204" pitchFamily="34" charset="0"/>
              </a:rPr>
              <a:t>+</a:t>
            </a:r>
            <a:r>
              <a:rPr lang="en-US" b="1"/>
              <a:t> </a:t>
            </a:r>
            <a:r>
              <a:rPr lang="en-US" sz="1600"/>
              <a:t>32 2 808 04 20</a:t>
            </a:r>
          </a:p>
        </p:txBody>
      </p:sp>
      <p:sp>
        <p:nvSpPr>
          <p:cNvPr id="33" name="Rectangle 32">
            <a:extLst>
              <a:ext uri="{FF2B5EF4-FFF2-40B4-BE49-F238E27FC236}">
                <a16:creationId xmlns:a16="http://schemas.microsoft.com/office/drawing/2014/main" id="{80073FF3-5476-3402-3AEA-EB33C8619CAB}"/>
              </a:ext>
            </a:extLst>
          </p:cNvPr>
          <p:cNvSpPr/>
          <p:nvPr/>
        </p:nvSpPr>
        <p:spPr>
          <a:xfrm>
            <a:off x="1164977" y="4886419"/>
            <a:ext cx="1526059" cy="338554"/>
          </a:xfrm>
          <a:prstGeom prst="rect">
            <a:avLst/>
          </a:prstGeom>
        </p:spPr>
        <p:txBody>
          <a:bodyPr wrap="none">
            <a:spAutoFit/>
          </a:bodyPr>
          <a:lstStyle/>
          <a:p>
            <a:r>
              <a:rPr lang="en-US" sz="1600" err="1">
                <a:hlinkClick r:id="rId6"/>
              </a:rPr>
              <a:t>info@theisn.org</a:t>
            </a:r>
            <a:endParaRPr lang="en-US" sz="1600"/>
          </a:p>
        </p:txBody>
      </p:sp>
      <p:pic>
        <p:nvPicPr>
          <p:cNvPr id="34" name="Picture 33">
            <a:extLst>
              <a:ext uri="{FF2B5EF4-FFF2-40B4-BE49-F238E27FC236}">
                <a16:creationId xmlns:a16="http://schemas.microsoft.com/office/drawing/2014/main" id="{765FCAF2-4401-A007-C8E8-3E4ACBF7C017}"/>
              </a:ext>
            </a:extLst>
          </p:cNvPr>
          <p:cNvPicPr>
            <a:picLocks noChangeAspect="1"/>
          </p:cNvPicPr>
          <p:nvPr/>
        </p:nvPicPr>
        <p:blipFill>
          <a:blip r:embed="rId7">
            <a:lum bright="70000" contrast="-70000"/>
          </a:blip>
          <a:stretch>
            <a:fillRect/>
          </a:stretch>
        </p:blipFill>
        <p:spPr>
          <a:xfrm>
            <a:off x="681504" y="4808102"/>
            <a:ext cx="528048" cy="528048"/>
          </a:xfrm>
          <a:prstGeom prst="rect">
            <a:avLst/>
          </a:prstGeom>
        </p:spPr>
      </p:pic>
      <p:sp>
        <p:nvSpPr>
          <p:cNvPr id="35" name="Rectangle 34">
            <a:extLst>
              <a:ext uri="{FF2B5EF4-FFF2-40B4-BE49-F238E27FC236}">
                <a16:creationId xmlns:a16="http://schemas.microsoft.com/office/drawing/2014/main" id="{1CE9B699-4050-419C-BF18-2DD5A31DE2EE}"/>
              </a:ext>
            </a:extLst>
          </p:cNvPr>
          <p:cNvSpPr/>
          <p:nvPr/>
        </p:nvSpPr>
        <p:spPr>
          <a:xfrm>
            <a:off x="5331502" y="2792638"/>
            <a:ext cx="2861040" cy="369332"/>
          </a:xfrm>
          <a:prstGeom prst="rect">
            <a:avLst/>
          </a:prstGeom>
        </p:spPr>
        <p:txBody>
          <a:bodyPr wrap="none">
            <a:spAutoFit/>
          </a:bodyPr>
          <a:lstStyle/>
          <a:p>
            <a:r>
              <a:rPr lang="en-US" b="1">
                <a:solidFill>
                  <a:srgbClr val="3C3A9A"/>
                </a:solidFill>
              </a:rPr>
              <a:t>Americas Operations Center</a:t>
            </a:r>
            <a:endParaRPr lang="en-US">
              <a:solidFill>
                <a:srgbClr val="3C3A9A"/>
              </a:solidFill>
            </a:endParaRPr>
          </a:p>
        </p:txBody>
      </p:sp>
      <p:sp>
        <p:nvSpPr>
          <p:cNvPr id="36" name="Rectangle 35">
            <a:extLst>
              <a:ext uri="{FF2B5EF4-FFF2-40B4-BE49-F238E27FC236}">
                <a16:creationId xmlns:a16="http://schemas.microsoft.com/office/drawing/2014/main" id="{0355B209-5D61-1D3E-C0D6-B7EBF54BB1F3}"/>
              </a:ext>
            </a:extLst>
          </p:cNvPr>
          <p:cNvSpPr/>
          <p:nvPr/>
        </p:nvSpPr>
        <p:spPr>
          <a:xfrm>
            <a:off x="5765134" y="3301229"/>
            <a:ext cx="3465500" cy="584775"/>
          </a:xfrm>
          <a:prstGeom prst="rect">
            <a:avLst/>
          </a:prstGeom>
        </p:spPr>
        <p:txBody>
          <a:bodyPr wrap="none">
            <a:spAutoFit/>
          </a:bodyPr>
          <a:lstStyle/>
          <a:p>
            <a:r>
              <a:rPr lang="en-US" sz="1600"/>
              <a:t>340 North Avenue 3rd Floor</a:t>
            </a:r>
            <a:br>
              <a:rPr lang="en-US" sz="1600"/>
            </a:br>
            <a:r>
              <a:rPr lang="en-US" sz="1600"/>
              <a:t>Cranford, NJ 07016-2496, United States</a:t>
            </a:r>
          </a:p>
        </p:txBody>
      </p:sp>
      <p:sp>
        <p:nvSpPr>
          <p:cNvPr id="37" name="Rectangle 36">
            <a:extLst>
              <a:ext uri="{FF2B5EF4-FFF2-40B4-BE49-F238E27FC236}">
                <a16:creationId xmlns:a16="http://schemas.microsoft.com/office/drawing/2014/main" id="{3062AAC6-0A0D-FD86-5B42-CA8D30FFF566}"/>
              </a:ext>
            </a:extLst>
          </p:cNvPr>
          <p:cNvSpPr/>
          <p:nvPr/>
        </p:nvSpPr>
        <p:spPr>
          <a:xfrm>
            <a:off x="5862928" y="4886419"/>
            <a:ext cx="1526059" cy="338554"/>
          </a:xfrm>
          <a:prstGeom prst="rect">
            <a:avLst/>
          </a:prstGeom>
        </p:spPr>
        <p:txBody>
          <a:bodyPr wrap="none">
            <a:spAutoFit/>
          </a:bodyPr>
          <a:lstStyle/>
          <a:p>
            <a:r>
              <a:rPr lang="en-US" sz="1600">
                <a:hlinkClick r:id="rId6"/>
              </a:rPr>
              <a:t>info@theisn.org</a:t>
            </a:r>
            <a:endParaRPr lang="en-US" sz="1600"/>
          </a:p>
        </p:txBody>
      </p:sp>
      <p:pic>
        <p:nvPicPr>
          <p:cNvPr id="38" name="Picture 37">
            <a:extLst>
              <a:ext uri="{FF2B5EF4-FFF2-40B4-BE49-F238E27FC236}">
                <a16:creationId xmlns:a16="http://schemas.microsoft.com/office/drawing/2014/main" id="{C538213E-20DC-AE68-4BFB-FEBB644F853E}"/>
              </a:ext>
            </a:extLst>
          </p:cNvPr>
          <p:cNvPicPr>
            <a:picLocks noChangeAspect="1"/>
          </p:cNvPicPr>
          <p:nvPr/>
        </p:nvPicPr>
        <p:blipFill>
          <a:blip r:embed="rId4">
            <a:duotone>
              <a:schemeClr val="bg2">
                <a:shade val="45000"/>
                <a:satMod val="135000"/>
              </a:schemeClr>
              <a:prstClr val="white"/>
            </a:duotone>
          </a:blip>
          <a:stretch>
            <a:fillRect/>
          </a:stretch>
        </p:blipFill>
        <p:spPr>
          <a:xfrm>
            <a:off x="5249826" y="3301230"/>
            <a:ext cx="460697" cy="460697"/>
          </a:xfrm>
          <a:prstGeom prst="rect">
            <a:avLst/>
          </a:prstGeom>
        </p:spPr>
      </p:pic>
      <p:pic>
        <p:nvPicPr>
          <p:cNvPr id="39" name="Picture 38">
            <a:extLst>
              <a:ext uri="{FF2B5EF4-FFF2-40B4-BE49-F238E27FC236}">
                <a16:creationId xmlns:a16="http://schemas.microsoft.com/office/drawing/2014/main" id="{BD401AB0-1667-3604-1FEA-F56D00F0E3AC}"/>
              </a:ext>
            </a:extLst>
          </p:cNvPr>
          <p:cNvPicPr>
            <a:picLocks noChangeAspect="1"/>
          </p:cNvPicPr>
          <p:nvPr/>
        </p:nvPicPr>
        <p:blipFill>
          <a:blip r:embed="rId7">
            <a:lum bright="70000" contrast="-70000"/>
          </a:blip>
          <a:stretch>
            <a:fillRect/>
          </a:stretch>
        </p:blipFill>
        <p:spPr>
          <a:xfrm>
            <a:off x="5273831" y="4806528"/>
            <a:ext cx="528048" cy="528048"/>
          </a:xfrm>
          <a:prstGeom prst="rect">
            <a:avLst/>
          </a:prstGeom>
        </p:spPr>
      </p:pic>
      <p:pic>
        <p:nvPicPr>
          <p:cNvPr id="40" name="Picture 39">
            <a:hlinkClick r:id="rId8"/>
            <a:extLst>
              <a:ext uri="{FF2B5EF4-FFF2-40B4-BE49-F238E27FC236}">
                <a16:creationId xmlns:a16="http://schemas.microsoft.com/office/drawing/2014/main" id="{783D5CD9-3481-BB08-0702-558A40770A59}"/>
              </a:ext>
            </a:extLst>
          </p:cNvPr>
          <p:cNvPicPr>
            <a:picLocks noChangeAspect="1"/>
          </p:cNvPicPr>
          <p:nvPr/>
        </p:nvPicPr>
        <p:blipFill>
          <a:blip r:embed="rId9"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414253" y="6028959"/>
            <a:ext cx="360000" cy="360000"/>
          </a:xfrm>
          <a:prstGeom prst="rect">
            <a:avLst/>
          </a:prstGeom>
        </p:spPr>
      </p:pic>
      <p:pic>
        <p:nvPicPr>
          <p:cNvPr id="41" name="Picture 40">
            <a:hlinkClick r:id="rId10"/>
            <a:extLst>
              <a:ext uri="{FF2B5EF4-FFF2-40B4-BE49-F238E27FC236}">
                <a16:creationId xmlns:a16="http://schemas.microsoft.com/office/drawing/2014/main" id="{BA621DCD-F370-FEE4-BA0A-7E7C0FBBFFEC}"/>
              </a:ext>
            </a:extLst>
          </p:cNvPr>
          <p:cNvPicPr>
            <a:picLocks noChangeAspect="1"/>
          </p:cNvPicPr>
          <p:nvPr/>
        </p:nvPicPr>
        <p:blipFill>
          <a:blip r:embed="rId11"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943271" y="6017587"/>
            <a:ext cx="360000" cy="360000"/>
          </a:xfrm>
          <a:prstGeom prst="rect">
            <a:avLst/>
          </a:prstGeom>
        </p:spPr>
      </p:pic>
      <p:pic>
        <p:nvPicPr>
          <p:cNvPr id="42" name="Picture 41">
            <a:hlinkClick r:id="rId12"/>
            <a:extLst>
              <a:ext uri="{FF2B5EF4-FFF2-40B4-BE49-F238E27FC236}">
                <a16:creationId xmlns:a16="http://schemas.microsoft.com/office/drawing/2014/main" id="{98F7BE78-F4F5-FCB6-3EF4-0596C508A416}"/>
              </a:ext>
            </a:extLst>
          </p:cNvPr>
          <p:cNvPicPr>
            <a:picLocks noChangeAspect="1"/>
          </p:cNvPicPr>
          <p:nvPr/>
        </p:nvPicPr>
        <p:blipFill>
          <a:blip r:embed="rId1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472289" y="6036059"/>
            <a:ext cx="360000" cy="360000"/>
          </a:xfrm>
          <a:prstGeom prst="rect">
            <a:avLst/>
          </a:prstGeom>
        </p:spPr>
      </p:pic>
      <p:pic>
        <p:nvPicPr>
          <p:cNvPr id="43" name="Picture 42">
            <a:hlinkClick r:id="rId14"/>
            <a:extLst>
              <a:ext uri="{FF2B5EF4-FFF2-40B4-BE49-F238E27FC236}">
                <a16:creationId xmlns:a16="http://schemas.microsoft.com/office/drawing/2014/main" id="{7E1DC0A6-5322-D3EC-DB6D-46E7EDBADC30}"/>
              </a:ext>
            </a:extLst>
          </p:cNvPr>
          <p:cNvPicPr>
            <a:picLocks noChangeAspect="1"/>
          </p:cNvPicPr>
          <p:nvPr/>
        </p:nvPicPr>
        <p:blipFill>
          <a:blip r:embed="rId1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968405" y="6068144"/>
            <a:ext cx="360000" cy="360000"/>
          </a:xfrm>
          <a:prstGeom prst="rect">
            <a:avLst/>
          </a:prstGeom>
        </p:spPr>
      </p:pic>
      <p:pic>
        <p:nvPicPr>
          <p:cNvPr id="44" name="Picture 43">
            <a:hlinkClick r:id="rId16"/>
            <a:extLst>
              <a:ext uri="{FF2B5EF4-FFF2-40B4-BE49-F238E27FC236}">
                <a16:creationId xmlns:a16="http://schemas.microsoft.com/office/drawing/2014/main" id="{3E721B49-EE51-4645-5D23-72D24DF4CD10}"/>
              </a:ext>
            </a:extLst>
          </p:cNvPr>
          <p:cNvPicPr>
            <a:picLocks noChangeAspect="1"/>
          </p:cNvPicPr>
          <p:nvPr/>
        </p:nvPicPr>
        <p:blipFill>
          <a:blip r:embed="rId1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001305" y="6036059"/>
            <a:ext cx="360000" cy="370617"/>
          </a:xfrm>
          <a:prstGeom prst="rect">
            <a:avLst/>
          </a:prstGeom>
        </p:spPr>
      </p:pic>
      <p:sp>
        <p:nvSpPr>
          <p:cNvPr id="45" name="Rectangle 44">
            <a:extLst>
              <a:ext uri="{FF2B5EF4-FFF2-40B4-BE49-F238E27FC236}">
                <a16:creationId xmlns:a16="http://schemas.microsoft.com/office/drawing/2014/main" id="{662AAB53-A432-2352-BA52-484650389AF7}"/>
              </a:ext>
            </a:extLst>
          </p:cNvPr>
          <p:cNvSpPr/>
          <p:nvPr/>
        </p:nvSpPr>
        <p:spPr>
          <a:xfrm>
            <a:off x="681504" y="6044249"/>
            <a:ext cx="1138389" cy="369332"/>
          </a:xfrm>
          <a:prstGeom prst="rect">
            <a:avLst/>
          </a:prstGeom>
        </p:spPr>
        <p:txBody>
          <a:bodyPr wrap="none">
            <a:spAutoFit/>
          </a:bodyPr>
          <a:lstStyle/>
          <a:p>
            <a:r>
              <a:rPr lang="en-US" b="1">
                <a:solidFill>
                  <a:srgbClr val="3C3A9A"/>
                </a:solidFill>
              </a:rPr>
              <a:t>Follow us </a:t>
            </a:r>
            <a:endParaRPr lang="en-US">
              <a:solidFill>
                <a:srgbClr val="3C3A9A"/>
              </a:solidFill>
            </a:endParaRPr>
          </a:p>
        </p:txBody>
      </p:sp>
      <p:pic>
        <p:nvPicPr>
          <p:cNvPr id="46" name="Picture 45">
            <a:extLst>
              <a:ext uri="{FF2B5EF4-FFF2-40B4-BE49-F238E27FC236}">
                <a16:creationId xmlns:a16="http://schemas.microsoft.com/office/drawing/2014/main" id="{4E35D73D-C9B2-1FC5-D8A4-A9FA53E11811}"/>
              </a:ext>
            </a:extLst>
          </p:cNvPr>
          <p:cNvPicPr>
            <a:picLocks noChangeAspect="1"/>
          </p:cNvPicPr>
          <p:nvPr/>
        </p:nvPicPr>
        <p:blipFill>
          <a:blip r:embed="rId5">
            <a:duotone>
              <a:schemeClr val="bg2">
                <a:shade val="45000"/>
                <a:satMod val="135000"/>
              </a:schemeClr>
              <a:prstClr val="white"/>
            </a:duotone>
          </a:blip>
          <a:stretch>
            <a:fillRect/>
          </a:stretch>
        </p:blipFill>
        <p:spPr>
          <a:xfrm>
            <a:off x="5273831" y="4081511"/>
            <a:ext cx="500809" cy="500809"/>
          </a:xfrm>
          <a:prstGeom prst="rect">
            <a:avLst/>
          </a:prstGeom>
        </p:spPr>
      </p:pic>
      <p:sp>
        <p:nvSpPr>
          <p:cNvPr id="47" name="Rectangle 46">
            <a:extLst>
              <a:ext uri="{FF2B5EF4-FFF2-40B4-BE49-F238E27FC236}">
                <a16:creationId xmlns:a16="http://schemas.microsoft.com/office/drawing/2014/main" id="{78260598-C4E6-EE1A-45DA-99D783D87BBA}"/>
              </a:ext>
            </a:extLst>
          </p:cNvPr>
          <p:cNvSpPr/>
          <p:nvPr/>
        </p:nvSpPr>
        <p:spPr>
          <a:xfrm>
            <a:off x="5754585" y="4202218"/>
            <a:ext cx="1619354" cy="338554"/>
          </a:xfrm>
          <a:prstGeom prst="rect">
            <a:avLst/>
          </a:prstGeom>
        </p:spPr>
        <p:txBody>
          <a:bodyPr wrap="none">
            <a:spAutoFit/>
          </a:bodyPr>
          <a:lstStyle/>
          <a:p>
            <a:r>
              <a:rPr lang="en-US" sz="1600"/>
              <a:t>+1 904 345 0866 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a:t>ISN-Global Kidney Health Atlas Survey</a:t>
            </a:r>
          </a:p>
        </p:txBody>
      </p:sp>
      <p:graphicFrame>
        <p:nvGraphicFramePr>
          <p:cNvPr id="5" name="Content Placeholder 4"/>
          <p:cNvGraphicFramePr>
            <a:graphicFrameLocks noGrp="1"/>
          </p:cNvGraphicFramePr>
          <p:nvPr>
            <p:ph idx="1"/>
          </p:nvPr>
        </p:nvGraphicFramePr>
        <p:xfrm>
          <a:off x="838200" y="1825625"/>
          <a:ext cx="10515600"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6381428" y="3459074"/>
            <a:ext cx="2083431" cy="1084439"/>
          </a:xfrm>
          <a:prstGeom prst="ellipse">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Date Placeholder 3">
            <a:extLst>
              <a:ext uri="{FF2B5EF4-FFF2-40B4-BE49-F238E27FC236}">
                <a16:creationId xmlns:a16="http://schemas.microsoft.com/office/drawing/2014/main" id="{CD306572-9FBC-0727-076F-8126A1F34AA3}"/>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4" name="Footer Placeholder 4">
            <a:extLst>
              <a:ext uri="{FF2B5EF4-FFF2-40B4-BE49-F238E27FC236}">
                <a16:creationId xmlns:a16="http://schemas.microsoft.com/office/drawing/2014/main" id="{3CD0397F-C033-03DC-BF32-BE0F317AFC9B}"/>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22737E03-A9C0-D6E8-FC27-AFF3A44D93D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5</a:t>
            </a:fld>
            <a:endParaRPr lang="en-US"/>
          </a:p>
        </p:txBody>
      </p:sp>
    </p:spTree>
    <p:extLst>
      <p:ext uri="{BB962C8B-B14F-4D97-AF65-F5344CB8AC3E}">
        <p14:creationId xmlns:p14="http://schemas.microsoft.com/office/powerpoint/2010/main" val="427697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AU"/>
              <a:t>Design and Scope </a:t>
            </a:r>
          </a:p>
        </p:txBody>
      </p:sp>
      <p:sp>
        <p:nvSpPr>
          <p:cNvPr id="3" name="Content Placeholder 2"/>
          <p:cNvSpPr>
            <a:spLocks noGrp="1"/>
          </p:cNvSpPr>
          <p:nvPr>
            <p:ph sz="half" idx="1"/>
          </p:nvPr>
        </p:nvSpPr>
        <p:spPr>
          <a:xfrm>
            <a:off x="838201" y="1676946"/>
            <a:ext cx="5181600" cy="4862513"/>
          </a:xfrm>
        </p:spPr>
        <p:txBody>
          <a:bodyPr>
            <a:noAutofit/>
          </a:bodyPr>
          <a:lstStyle/>
          <a:p>
            <a:r>
              <a:rPr lang="en-ZA" sz="2400" b="1">
                <a:solidFill>
                  <a:schemeClr val="accent1"/>
                </a:solidFill>
              </a:rPr>
              <a:t>Desk research (across countries and regions)</a:t>
            </a:r>
          </a:p>
          <a:p>
            <a:pPr lvl="1"/>
            <a:r>
              <a:rPr lang="en-ZA" sz="2000"/>
              <a:t>Published and grey literature review</a:t>
            </a:r>
          </a:p>
          <a:p>
            <a:pPr lvl="1"/>
            <a:r>
              <a:rPr lang="en-ZA" sz="2000"/>
              <a:t>Systematic review of kidney failure burden and outcomes</a:t>
            </a:r>
          </a:p>
          <a:p>
            <a:pPr lvl="1"/>
            <a:r>
              <a:rPr lang="en-ZA" sz="2000"/>
              <a:t>Data extraction from major kidney registries (USRDS, ERA-EDTA) and relevant national registries where available </a:t>
            </a:r>
          </a:p>
          <a:p>
            <a:pPr lvl="1"/>
            <a:r>
              <a:rPr lang="en-ZA" sz="2000"/>
              <a:t>Scoping review of KRT cost estimates</a:t>
            </a:r>
            <a:endParaRPr lang="en-AU" sz="2000"/>
          </a:p>
          <a:p>
            <a:endParaRPr lang="en-AU" sz="2000" b="1"/>
          </a:p>
          <a:p>
            <a:pPr marL="0" indent="0">
              <a:buNone/>
            </a:pPr>
            <a:endParaRPr lang="en-AU" sz="2400"/>
          </a:p>
        </p:txBody>
      </p:sp>
      <p:sp>
        <p:nvSpPr>
          <p:cNvPr id="7" name="Content Placeholder 6">
            <a:extLst>
              <a:ext uri="{FF2B5EF4-FFF2-40B4-BE49-F238E27FC236}">
                <a16:creationId xmlns:a16="http://schemas.microsoft.com/office/drawing/2014/main" id="{715E630F-844A-6C0D-7794-ED3E2E206F01}"/>
              </a:ext>
            </a:extLst>
          </p:cNvPr>
          <p:cNvSpPr>
            <a:spLocks noGrp="1"/>
          </p:cNvSpPr>
          <p:nvPr>
            <p:ph sz="half" idx="2"/>
          </p:nvPr>
        </p:nvSpPr>
        <p:spPr/>
        <p:txBody>
          <a:bodyPr/>
          <a:lstStyle/>
          <a:p>
            <a:r>
              <a:rPr lang="en-AU" sz="2400" b="1">
                <a:solidFill>
                  <a:schemeClr val="accent1"/>
                </a:solidFill>
              </a:rPr>
              <a:t>Online </a:t>
            </a:r>
            <a:r>
              <a:rPr lang="en-AU" sz="2400" b="1" err="1">
                <a:solidFill>
                  <a:schemeClr val="accent1"/>
                </a:solidFill>
              </a:rPr>
              <a:t>questionnary</a:t>
            </a:r>
            <a:r>
              <a:rPr lang="en-AU" sz="2400" b="1">
                <a:solidFill>
                  <a:schemeClr val="accent1"/>
                </a:solidFill>
              </a:rPr>
              <a:t>-based survey July – September 2022</a:t>
            </a:r>
          </a:p>
          <a:p>
            <a:pPr lvl="1"/>
            <a:r>
              <a:rPr lang="fr-BE" sz="2000"/>
              <a:t>3 </a:t>
            </a:r>
            <a:r>
              <a:rPr lang="en-ZA" sz="2000"/>
              <a:t>languages</a:t>
            </a:r>
            <a:r>
              <a:rPr lang="fr-BE" sz="2000"/>
              <a:t> (English, French, </a:t>
            </a:r>
            <a:r>
              <a:rPr lang="en-ZA" sz="2000"/>
              <a:t>Spanish</a:t>
            </a:r>
            <a:r>
              <a:rPr lang="fr-BE" sz="2000"/>
              <a:t>)</a:t>
            </a:r>
          </a:p>
          <a:p>
            <a:pPr lvl="1"/>
            <a:r>
              <a:rPr lang="fr-BE" sz="2000"/>
              <a:t>191 countries </a:t>
            </a:r>
            <a:r>
              <a:rPr lang="fr-BE" sz="2000" err="1"/>
              <a:t>contacted</a:t>
            </a:r>
            <a:endParaRPr lang="en-US" sz="2000"/>
          </a:p>
          <a:p>
            <a:pPr lvl="1"/>
            <a:r>
              <a:rPr lang="fr-BE" sz="2000"/>
              <a:t>≥3 </a:t>
            </a:r>
            <a:r>
              <a:rPr lang="en-ZA" sz="2000"/>
              <a:t>stakeholders</a:t>
            </a:r>
            <a:r>
              <a:rPr lang="fr-BE" sz="2000"/>
              <a:t> per country</a:t>
            </a:r>
            <a:endParaRPr lang="en-ZA" sz="2000"/>
          </a:p>
          <a:p>
            <a:pPr lvl="2"/>
            <a:r>
              <a:rPr lang="en-ZA" sz="1400"/>
              <a:t>National nephrology society leadership</a:t>
            </a:r>
          </a:p>
          <a:p>
            <a:pPr lvl="2"/>
            <a:r>
              <a:rPr lang="en-ZA" sz="1400"/>
              <a:t>Healthcare policymakers</a:t>
            </a:r>
          </a:p>
          <a:p>
            <a:pPr lvl="2"/>
            <a:r>
              <a:rPr lang="en-ZA" sz="1400"/>
              <a:t>Patients / patient advocacy groups</a:t>
            </a:r>
          </a:p>
          <a:p>
            <a:pPr lvl="1"/>
            <a:r>
              <a:rPr lang="en-ZA" sz="2000"/>
              <a:t>Discrepancies resolved by follow-up conferences with regional board chairs and country nephrology leaders</a:t>
            </a:r>
          </a:p>
          <a:p>
            <a:pPr lvl="1"/>
            <a:endParaRPr lang="en-ZA" sz="2000"/>
          </a:p>
          <a:p>
            <a:endParaRPr lang="LID4096"/>
          </a:p>
        </p:txBody>
      </p:sp>
      <p:sp>
        <p:nvSpPr>
          <p:cNvPr id="4" name="Date Placeholder 3">
            <a:extLst>
              <a:ext uri="{FF2B5EF4-FFF2-40B4-BE49-F238E27FC236}">
                <a16:creationId xmlns:a16="http://schemas.microsoft.com/office/drawing/2014/main" id="{E3D39FE1-7E33-1B60-DBD9-CC8DD8CBD39B}"/>
              </a:ext>
            </a:extLst>
          </p:cNvPr>
          <p:cNvSpPr>
            <a:spLocks noGrp="1"/>
          </p:cNvSpPr>
          <p:nvPr>
            <p:ph type="dt" sz="half" idx="10"/>
          </p:nvPr>
        </p:nvSpPr>
        <p:spPr/>
        <p:txBody>
          <a:bodyPr/>
          <a:lstStyle/>
          <a:p>
            <a:r>
              <a:rPr lang="en-GB"/>
              <a:t>July 2023</a:t>
            </a:r>
            <a:endParaRPr lang="en-US"/>
          </a:p>
        </p:txBody>
      </p:sp>
      <p:sp>
        <p:nvSpPr>
          <p:cNvPr id="5" name="Footer Placeholder 4">
            <a:extLst>
              <a:ext uri="{FF2B5EF4-FFF2-40B4-BE49-F238E27FC236}">
                <a16:creationId xmlns:a16="http://schemas.microsoft.com/office/drawing/2014/main" id="{0065D606-8FAC-41EB-6041-319110E2513F}"/>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5E1A252D-C033-EA98-E31A-21D6642E04B9}"/>
              </a:ext>
            </a:extLst>
          </p:cNvPr>
          <p:cNvSpPr>
            <a:spLocks noGrp="1"/>
          </p:cNvSpPr>
          <p:nvPr>
            <p:ph type="sldNum" sz="quarter" idx="4"/>
          </p:nvPr>
        </p:nvSpPr>
        <p:spPr/>
        <p:txBody>
          <a:bodyPr/>
          <a:lstStyle/>
          <a:p>
            <a:fld id="{4A9CEFBC-9863-BD47-BA2B-008170C231CB}" type="slidenum">
              <a:rPr lang="en-US" smtClean="0"/>
              <a:pPr/>
              <a:t>6</a:t>
            </a:fld>
            <a:endParaRPr lang="en-US"/>
          </a:p>
        </p:txBody>
      </p:sp>
    </p:spTree>
    <p:extLst>
      <p:ext uri="{BB962C8B-B14F-4D97-AF65-F5344CB8AC3E}">
        <p14:creationId xmlns:p14="http://schemas.microsoft.com/office/powerpoint/2010/main" val="846394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2279714" y="1008000"/>
            <a:ext cx="7655170" cy="5839778"/>
          </a:xfrm>
          <a:prstGeom prst="rect">
            <a:avLst/>
          </a:prstGeom>
        </p:spPr>
      </p:pic>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a:t>Overall Survey Components</a:t>
            </a:r>
          </a:p>
        </p:txBody>
      </p:sp>
      <p:sp>
        <p:nvSpPr>
          <p:cNvPr id="2" name="Date Placeholder 3">
            <a:extLst>
              <a:ext uri="{FF2B5EF4-FFF2-40B4-BE49-F238E27FC236}">
                <a16:creationId xmlns:a16="http://schemas.microsoft.com/office/drawing/2014/main" id="{CE09CED7-3C42-8235-01B8-9ED2A00F6745}"/>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4" name="Footer Placeholder 4">
            <a:extLst>
              <a:ext uri="{FF2B5EF4-FFF2-40B4-BE49-F238E27FC236}">
                <a16:creationId xmlns:a16="http://schemas.microsoft.com/office/drawing/2014/main" id="{D5FB313F-31FE-CA63-0380-732A96D1589A}"/>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85A26D48-4566-8B9B-64C8-BB88E3DFEEF6}"/>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7</a:t>
            </a:fld>
            <a:endParaRPr lang="en-US"/>
          </a:p>
        </p:txBody>
      </p:sp>
    </p:spTree>
    <p:extLst>
      <p:ext uri="{BB962C8B-B14F-4D97-AF65-F5344CB8AC3E}">
        <p14:creationId xmlns:p14="http://schemas.microsoft.com/office/powerpoint/2010/main" val="2329349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a:t>Overall ISN-GKHA response</a:t>
            </a:r>
          </a:p>
        </p:txBody>
      </p:sp>
      <p:pic>
        <p:nvPicPr>
          <p:cNvPr id="2" name="Picture 1">
            <a:extLst>
              <a:ext uri="{FF2B5EF4-FFF2-40B4-BE49-F238E27FC236}">
                <a16:creationId xmlns:a16="http://schemas.microsoft.com/office/drawing/2014/main" id="{5A1AD84F-1CC4-85A3-8A40-49376FCCE24B}"/>
              </a:ext>
            </a:extLst>
          </p:cNvPr>
          <p:cNvPicPr>
            <a:picLocks noChangeAspect="1"/>
          </p:cNvPicPr>
          <p:nvPr/>
        </p:nvPicPr>
        <p:blipFill>
          <a:blip r:embed="rId2"/>
          <a:stretch>
            <a:fillRect/>
          </a:stretch>
        </p:blipFill>
        <p:spPr>
          <a:xfrm>
            <a:off x="479782" y="1029848"/>
            <a:ext cx="8393630" cy="5352884"/>
          </a:xfrm>
          <a:prstGeom prst="rect">
            <a:avLst/>
          </a:prstGeom>
        </p:spPr>
      </p:pic>
      <p:sp>
        <p:nvSpPr>
          <p:cNvPr id="4" name="TextBox 3">
            <a:extLst>
              <a:ext uri="{FF2B5EF4-FFF2-40B4-BE49-F238E27FC236}">
                <a16:creationId xmlns:a16="http://schemas.microsoft.com/office/drawing/2014/main" id="{2F41DA9F-DC1B-B32D-3570-512D1A5747BC}"/>
              </a:ext>
            </a:extLst>
          </p:cNvPr>
          <p:cNvSpPr txBox="1"/>
          <p:nvPr/>
        </p:nvSpPr>
        <p:spPr>
          <a:xfrm>
            <a:off x="7001781" y="891387"/>
            <a:ext cx="2427203" cy="646331"/>
          </a:xfrm>
          <a:prstGeom prst="rect">
            <a:avLst/>
          </a:prstGeom>
          <a:noFill/>
        </p:spPr>
        <p:txBody>
          <a:bodyPr wrap="none" rtlCol="0">
            <a:spAutoFit/>
          </a:bodyPr>
          <a:lstStyle/>
          <a:p>
            <a:r>
              <a:rPr lang="en-AU" sz="3600" b="1">
                <a:solidFill>
                  <a:schemeClr val="accent4"/>
                </a:solidFill>
              </a:rPr>
              <a:t>167</a:t>
            </a:r>
            <a:r>
              <a:rPr lang="en-AU" b="1">
                <a:solidFill>
                  <a:schemeClr val="accent1"/>
                </a:solidFill>
              </a:rPr>
              <a:t> countries (92%)</a:t>
            </a:r>
          </a:p>
        </p:txBody>
      </p:sp>
      <p:sp>
        <p:nvSpPr>
          <p:cNvPr id="5" name="TextBox 4">
            <a:extLst>
              <a:ext uri="{FF2B5EF4-FFF2-40B4-BE49-F238E27FC236}">
                <a16:creationId xmlns:a16="http://schemas.microsoft.com/office/drawing/2014/main" id="{AEE00B4C-2EDA-83EF-CA47-7D698B77DC24}"/>
              </a:ext>
            </a:extLst>
          </p:cNvPr>
          <p:cNvSpPr txBox="1"/>
          <p:nvPr/>
        </p:nvSpPr>
        <p:spPr>
          <a:xfrm>
            <a:off x="9026752" y="5043283"/>
            <a:ext cx="2711948" cy="923330"/>
          </a:xfrm>
          <a:prstGeom prst="rect">
            <a:avLst/>
          </a:prstGeom>
          <a:noFill/>
        </p:spPr>
        <p:txBody>
          <a:bodyPr wrap="square" rtlCol="0">
            <a:spAutoFit/>
          </a:bodyPr>
          <a:lstStyle/>
          <a:p>
            <a:r>
              <a:rPr lang="en-AU">
                <a:solidFill>
                  <a:schemeClr val="accent1"/>
                </a:solidFill>
              </a:rPr>
              <a:t>108 countries participated in the 2017, 2019, and 2023 GKHA surveys</a:t>
            </a:r>
          </a:p>
        </p:txBody>
      </p:sp>
      <p:sp>
        <p:nvSpPr>
          <p:cNvPr id="6" name="Date Placeholder 3">
            <a:extLst>
              <a:ext uri="{FF2B5EF4-FFF2-40B4-BE49-F238E27FC236}">
                <a16:creationId xmlns:a16="http://schemas.microsoft.com/office/drawing/2014/main" id="{10DEB5DC-2D01-46AE-30A2-D918789D2A4C}"/>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7" name="Footer Placeholder 4">
            <a:extLst>
              <a:ext uri="{FF2B5EF4-FFF2-40B4-BE49-F238E27FC236}">
                <a16:creationId xmlns:a16="http://schemas.microsoft.com/office/drawing/2014/main" id="{FC24DCAF-CB2E-30AE-7F7F-D07D6BBF8DAF}"/>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367EF862-6601-125C-6BEA-A138E742637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8</a:t>
            </a:fld>
            <a:endParaRPr lang="en-US"/>
          </a:p>
        </p:txBody>
      </p:sp>
      <p:sp>
        <p:nvSpPr>
          <p:cNvPr id="9" name="TextBox 8">
            <a:extLst>
              <a:ext uri="{FF2B5EF4-FFF2-40B4-BE49-F238E27FC236}">
                <a16:creationId xmlns:a16="http://schemas.microsoft.com/office/drawing/2014/main" id="{83CB1316-A2E1-F483-43D6-1499C39BA801}"/>
              </a:ext>
            </a:extLst>
          </p:cNvPr>
          <p:cNvSpPr txBox="1"/>
          <p:nvPr/>
        </p:nvSpPr>
        <p:spPr>
          <a:xfrm>
            <a:off x="8301552" y="1608161"/>
            <a:ext cx="3221467" cy="646331"/>
          </a:xfrm>
          <a:prstGeom prst="rect">
            <a:avLst/>
          </a:prstGeom>
          <a:noFill/>
        </p:spPr>
        <p:txBody>
          <a:bodyPr wrap="square">
            <a:spAutoFit/>
          </a:bodyPr>
          <a:lstStyle/>
          <a:p>
            <a:r>
              <a:rPr lang="en-AU" sz="3600" b="1">
                <a:solidFill>
                  <a:schemeClr val="accent4"/>
                </a:solidFill>
              </a:rPr>
              <a:t>97% </a:t>
            </a:r>
            <a:r>
              <a:rPr lang="en-AU" b="1">
                <a:solidFill>
                  <a:schemeClr val="accent1"/>
                </a:solidFill>
              </a:rPr>
              <a:t>world’s population</a:t>
            </a:r>
          </a:p>
        </p:txBody>
      </p:sp>
      <p:sp>
        <p:nvSpPr>
          <p:cNvPr id="11" name="TextBox 10">
            <a:extLst>
              <a:ext uri="{FF2B5EF4-FFF2-40B4-BE49-F238E27FC236}">
                <a16:creationId xmlns:a16="http://schemas.microsoft.com/office/drawing/2014/main" id="{A94CB617-3326-9A3C-1E9D-C6A521AA3EE9}"/>
              </a:ext>
            </a:extLst>
          </p:cNvPr>
          <p:cNvSpPr txBox="1"/>
          <p:nvPr/>
        </p:nvSpPr>
        <p:spPr>
          <a:xfrm>
            <a:off x="8610599" y="2434035"/>
            <a:ext cx="3135406" cy="923330"/>
          </a:xfrm>
          <a:prstGeom prst="rect">
            <a:avLst/>
          </a:prstGeom>
          <a:noFill/>
        </p:spPr>
        <p:txBody>
          <a:bodyPr wrap="square">
            <a:spAutoFit/>
          </a:bodyPr>
          <a:lstStyle/>
          <a:p>
            <a:pPr>
              <a:tabLst>
                <a:tab pos="806450" algn="l"/>
              </a:tabLst>
            </a:pPr>
            <a:r>
              <a:rPr lang="en-AU" sz="3600" b="1">
                <a:solidFill>
                  <a:schemeClr val="accent4"/>
                </a:solidFill>
              </a:rPr>
              <a:t>329	</a:t>
            </a:r>
            <a:r>
              <a:rPr lang="en-AU" b="1">
                <a:solidFill>
                  <a:schemeClr val="accent1"/>
                </a:solidFill>
              </a:rPr>
              <a:t>individuals (63%) 	response</a:t>
            </a:r>
          </a:p>
        </p:txBody>
      </p:sp>
      <p:sp>
        <p:nvSpPr>
          <p:cNvPr id="13" name="TextBox 12">
            <a:extLst>
              <a:ext uri="{FF2B5EF4-FFF2-40B4-BE49-F238E27FC236}">
                <a16:creationId xmlns:a16="http://schemas.microsoft.com/office/drawing/2014/main" id="{756559F1-AA47-55A3-6D90-C65675C4A1A0}"/>
              </a:ext>
            </a:extLst>
          </p:cNvPr>
          <p:cNvSpPr txBox="1"/>
          <p:nvPr/>
        </p:nvSpPr>
        <p:spPr>
          <a:xfrm>
            <a:off x="8577273" y="3485053"/>
            <a:ext cx="3241885" cy="923330"/>
          </a:xfrm>
          <a:prstGeom prst="rect">
            <a:avLst/>
          </a:prstGeom>
          <a:noFill/>
        </p:spPr>
        <p:txBody>
          <a:bodyPr wrap="square">
            <a:spAutoFit/>
          </a:bodyPr>
          <a:lstStyle/>
          <a:p>
            <a:pPr>
              <a:tabLst>
                <a:tab pos="358775" algn="l"/>
              </a:tabLst>
            </a:pPr>
            <a:r>
              <a:rPr lang="en-AU" sz="3600" b="1">
                <a:solidFill>
                  <a:schemeClr val="accent4"/>
                </a:solidFill>
              </a:rPr>
              <a:t>2</a:t>
            </a:r>
            <a:r>
              <a:rPr lang="en-AU" sz="3600" b="1">
                <a:solidFill>
                  <a:schemeClr val="accent1"/>
                </a:solidFill>
              </a:rPr>
              <a:t>	</a:t>
            </a:r>
            <a:r>
              <a:rPr lang="en-AU" b="1">
                <a:solidFill>
                  <a:schemeClr val="accent1"/>
                </a:solidFill>
              </a:rPr>
              <a:t>respondents/country</a:t>
            </a:r>
            <a:br>
              <a:rPr lang="en-AU" b="1">
                <a:solidFill>
                  <a:schemeClr val="accent1"/>
                </a:solidFill>
              </a:rPr>
            </a:br>
            <a:r>
              <a:rPr lang="en-AU" b="1">
                <a:solidFill>
                  <a:schemeClr val="accent1"/>
                </a:solidFill>
              </a:rPr>
              <a:t> 	(IQR 2-3)</a:t>
            </a:r>
          </a:p>
        </p:txBody>
      </p:sp>
    </p:spTree>
    <p:extLst>
      <p:ext uri="{BB962C8B-B14F-4D97-AF65-F5344CB8AC3E}">
        <p14:creationId xmlns:p14="http://schemas.microsoft.com/office/powerpoint/2010/main" val="229829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US" sz="3200">
                <a:solidFill>
                  <a:srgbClr val="283378"/>
                </a:solidFill>
                <a:latin typeface="Arial" panose="020B0604020202020204" pitchFamily="34" charset="0"/>
                <a:cs typeface="Arial" panose="020B0604020202020204" pitchFamily="34" charset="0"/>
              </a:rPr>
              <a:t>Results presented by ISN regions </a:t>
            </a:r>
          </a:p>
        </p:txBody>
      </p:sp>
      <p:pic>
        <p:nvPicPr>
          <p:cNvPr id="3" name="Picture 2">
            <a:extLst>
              <a:ext uri="{FF2B5EF4-FFF2-40B4-BE49-F238E27FC236}">
                <a16:creationId xmlns:a16="http://schemas.microsoft.com/office/drawing/2014/main" id="{160C45C6-0925-01DC-E14E-D23600101E74}"/>
              </a:ext>
            </a:extLst>
          </p:cNvPr>
          <p:cNvPicPr>
            <a:picLocks noChangeAspect="1"/>
          </p:cNvPicPr>
          <p:nvPr/>
        </p:nvPicPr>
        <p:blipFill>
          <a:blip r:embed="rId2"/>
          <a:stretch>
            <a:fillRect/>
          </a:stretch>
        </p:blipFill>
        <p:spPr>
          <a:xfrm>
            <a:off x="2371878" y="988226"/>
            <a:ext cx="7718846" cy="5505750"/>
          </a:xfrm>
          <a:prstGeom prst="rect">
            <a:avLst/>
          </a:prstGeom>
        </p:spPr>
      </p:pic>
      <p:sp>
        <p:nvSpPr>
          <p:cNvPr id="6" name="Date Placeholder 3">
            <a:extLst>
              <a:ext uri="{FF2B5EF4-FFF2-40B4-BE49-F238E27FC236}">
                <a16:creationId xmlns:a16="http://schemas.microsoft.com/office/drawing/2014/main" id="{C533B567-71F5-4D33-C212-D4F91E0E04CD}"/>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7" name="Footer Placeholder 4">
            <a:extLst>
              <a:ext uri="{FF2B5EF4-FFF2-40B4-BE49-F238E27FC236}">
                <a16:creationId xmlns:a16="http://schemas.microsoft.com/office/drawing/2014/main" id="{BE6ACC80-9216-EB9A-0033-0AAA33F17617}"/>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25F3AB59-0C61-686E-CE6A-0DE893F28A1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9</a:t>
            </a:fld>
            <a:endParaRPr lang="en-US"/>
          </a:p>
        </p:txBody>
      </p:sp>
    </p:spTree>
    <p:extLst>
      <p:ext uri="{BB962C8B-B14F-4D97-AF65-F5344CB8AC3E}">
        <p14:creationId xmlns:p14="http://schemas.microsoft.com/office/powerpoint/2010/main" val="3463863073"/>
      </p:ext>
    </p:extLst>
  </p:cSld>
  <p:clrMapOvr>
    <a:masterClrMapping/>
  </p:clrMapOvr>
</p:sld>
</file>

<file path=ppt/theme/theme1.xml><?xml version="1.0" encoding="utf-8"?>
<a:theme xmlns:a="http://schemas.openxmlformats.org/drawingml/2006/main" name="Office Theme">
  <a:themeElements>
    <a:clrScheme name="ISN 2022">
      <a:dk1>
        <a:srgbClr val="000000"/>
      </a:dk1>
      <a:lt1>
        <a:srgbClr val="FFFFFF"/>
      </a:lt1>
      <a:dk2>
        <a:srgbClr val="44546A"/>
      </a:dk2>
      <a:lt2>
        <a:srgbClr val="E7E6E6"/>
      </a:lt2>
      <a:accent1>
        <a:srgbClr val="3C4596"/>
      </a:accent1>
      <a:accent2>
        <a:srgbClr val="283378"/>
      </a:accent2>
      <a:accent3>
        <a:srgbClr val="72C3B9"/>
      </a:accent3>
      <a:accent4>
        <a:srgbClr val="EF7962"/>
      </a:accent4>
      <a:accent5>
        <a:srgbClr val="FFDA76"/>
      </a:accent5>
      <a:accent6>
        <a:srgbClr val="D5D5D5"/>
      </a:accent6>
      <a:hlink>
        <a:srgbClr val="4248A9"/>
      </a:hlink>
      <a:folHlink>
        <a:srgbClr val="FD705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09 ISN Activities SlideDeck 2022 .pptx" id="{C0D468F0-1A5C-4FCC-9B7C-C591EBB6F70D}" vid="{CF6BFF4D-DCAE-4F77-B319-4BF2B5AF1F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2EFDB3CC569C4C8709EF2E2FCD4DD1" ma:contentTypeVersion="21" ma:contentTypeDescription="Create a new document." ma:contentTypeScope="" ma:versionID="d58ac3fdedd9ad1ab0a77315264ff983">
  <xsd:schema xmlns:xsd="http://www.w3.org/2001/XMLSchema" xmlns:xs="http://www.w3.org/2001/XMLSchema" xmlns:p="http://schemas.microsoft.com/office/2006/metadata/properties" xmlns:ns1="http://schemas.microsoft.com/sharepoint/v3" xmlns:ns2="5bb30524-c5cc-4ab6-b3e3-7acb34e1d48a" xmlns:ns3="8d39dae6-3a04-4f8f-91ef-910acbbf4883" xmlns:ns4="http://schemas.microsoft.com/sharepoint/v3/fields" targetNamespace="http://schemas.microsoft.com/office/2006/metadata/properties" ma:root="true" ma:fieldsID="f7bb827dacb319c1e726d7e652f64458" ns1:_="" ns2:_="" ns3:_="" ns4:_="">
    <xsd:import namespace="http://schemas.microsoft.com/sharepoint/v3"/>
    <xsd:import namespace="5bb30524-c5cc-4ab6-b3e3-7acb34e1d48a"/>
    <xsd:import namespace="8d39dae6-3a04-4f8f-91ef-910acbbf4883"/>
    <xsd:import namespace="http://schemas.microsoft.com/sharepoint/v3/fields"/>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Status"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4:_Format"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b30524-c5cc-4ab6-b3e3-7acb34e1d4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Status" ma:index="16" nillable="true" ma:displayName="Status" ma:format="Dropdown" ma:internalName="Status">
      <xsd:simpleType>
        <xsd:restriction base="dms:Text">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f1b091-0422-4f9c-b31b-6eb16863af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39dae6-3a04-4f8f-91ef-910acbbf488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37f5380c-2a5e-41a0-9e8f-614032ea020b}" ma:internalName="TaxCatchAll" ma:showField="CatchAllData" ma:web="8d39dae6-3a04-4f8f-91ef-910acbbf48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Format" ma:index="27" nillable="true" ma:displayName="Format" ma:description="Media-type, file format or dimensions" ma:internalName="_Forma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5bb30524-c5cc-4ab6-b3e3-7acb34e1d48a" xsi:nil="true"/>
    <_ip_UnifiedCompliancePolicyUIAction xmlns="http://schemas.microsoft.com/sharepoint/v3" xsi:nil="true"/>
    <_ip_UnifiedCompliancePolicyProperties xmlns="http://schemas.microsoft.com/sharepoint/v3" xsi:nil="true"/>
    <lcf76f155ced4ddcb4097134ff3c332f xmlns="5bb30524-c5cc-4ab6-b3e3-7acb34e1d48a">
      <Terms xmlns="http://schemas.microsoft.com/office/infopath/2007/PartnerControls"/>
    </lcf76f155ced4ddcb4097134ff3c332f>
    <TaxCatchAll xmlns="8d39dae6-3a04-4f8f-91ef-910acbbf4883" xsi:nil="true"/>
    <_Format xmlns="http://schemas.microsoft.com/sharepoint/v3/fields" xsi:nil="true"/>
  </documentManagement>
</p:properties>
</file>

<file path=customXml/itemProps1.xml><?xml version="1.0" encoding="utf-8"?>
<ds:datastoreItem xmlns:ds="http://schemas.openxmlformats.org/officeDocument/2006/customXml" ds:itemID="{F4DFD074-5C6F-487D-957C-68B223AF912B}">
  <ds:schemaRefs>
    <ds:schemaRef ds:uri="http://schemas.microsoft.com/sharepoint/v3/contenttype/forms"/>
  </ds:schemaRefs>
</ds:datastoreItem>
</file>

<file path=customXml/itemProps2.xml><?xml version="1.0" encoding="utf-8"?>
<ds:datastoreItem xmlns:ds="http://schemas.openxmlformats.org/officeDocument/2006/customXml" ds:itemID="{2F2AA95D-4C3B-4274-8BFA-85CA3E1AC6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b30524-c5cc-4ab6-b3e3-7acb34e1d48a"/>
    <ds:schemaRef ds:uri="8d39dae6-3a04-4f8f-91ef-910acbbf488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924C01-0F0A-47E2-901A-F34A987E3F61}">
  <ds:schemaRefs>
    <ds:schemaRef ds:uri="8d39dae6-3a04-4f8f-91ef-910acbbf4883"/>
    <ds:schemaRef ds:uri="http://schemas.microsoft.com/sharepoint/v3/fields"/>
    <ds:schemaRef ds:uri="http://schemas.microsoft.com/sharepoint/v3"/>
    <ds:schemaRef ds:uri="http://schemas.microsoft.com/office/2006/documentManagement/types"/>
    <ds:schemaRef ds:uri="http://www.w3.org/XML/1998/namespace"/>
    <ds:schemaRef ds:uri="http://purl.org/dc/elements/1.1/"/>
    <ds:schemaRef ds:uri="http://schemas.openxmlformats.org/package/2006/metadata/core-properties"/>
    <ds:schemaRef ds:uri="http://purl.org/dc/dcmitype/"/>
    <ds:schemaRef ds:uri="5bb30524-c5cc-4ab6-b3e3-7acb34e1d48a"/>
    <ds:schemaRef ds:uri="http://purl.org/dc/term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2023 ISN-GKHA_Regional Slides_Western Europe</Template>
  <TotalTime>16</TotalTime>
  <Words>6236</Words>
  <Application>Microsoft Office PowerPoint</Application>
  <PresentationFormat>Widescreen</PresentationFormat>
  <Paragraphs>2799</Paragraphs>
  <Slides>41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Courier New</vt:lpstr>
      <vt:lpstr>Gill Sans MT</vt:lpstr>
      <vt:lpstr>Office Theme</vt:lpstr>
      <vt:lpstr>PowerPoint Presentation</vt:lpstr>
      <vt:lpstr>2023 ISN-GLOBAL  KIDNEY HEALTH ATLAS  (ISN-GKHA)  ISN WESTERN EUROPE REGION</vt:lpstr>
      <vt:lpstr>PowerPoint Presentation</vt:lpstr>
      <vt:lpstr>Aim of the ISN-Global Kidney Health Atlas</vt:lpstr>
      <vt:lpstr>ISN-Global Kidney Health Atlas Survey</vt:lpstr>
      <vt:lpstr>Design and Scope </vt:lpstr>
      <vt:lpstr>Overall Survey Components</vt:lpstr>
      <vt:lpstr>Overall ISN-GKHA response</vt:lpstr>
      <vt:lpstr>Results presented by ISN regions </vt:lpstr>
      <vt:lpstr>ISN Region: Western Europe</vt:lpstr>
      <vt:lpstr>Demographics</vt:lpstr>
      <vt:lpstr>Demographics</vt:lpstr>
      <vt:lpstr>CKD and its risk factors burden</vt:lpstr>
      <vt:lpstr>Burden of kidney failure</vt:lpstr>
      <vt:lpstr>Burden of kidney failure (cont’d)</vt:lpstr>
      <vt:lpstr>Annual cost of kidney replacement therapy components</vt:lpstr>
      <vt:lpstr>Country level scorecard</vt:lpstr>
      <vt:lpstr>Country level scorecard</vt:lpstr>
      <vt:lpstr>Funding for non-dialysis CKD</vt:lpstr>
      <vt:lpstr>Funding for kidney replacement therapy (KRT)</vt:lpstr>
      <vt:lpstr>Providers primarily responsible for kidney failure care</vt:lpstr>
      <vt:lpstr>Shortage of kidney failure care providers</vt:lpstr>
      <vt:lpstr>Shortage of kidney failure care providers</vt:lpstr>
      <vt:lpstr>Prevalence of nephrologists and trainees </vt:lpstr>
      <vt:lpstr>Capacity for chronic dialysis (HD)</vt:lpstr>
      <vt:lpstr>Capacity for chronic dialysis (PD)</vt:lpstr>
      <vt:lpstr>Capacity for Kidney Transplantation</vt:lpstr>
      <vt:lpstr>Capacity for Kidney Transplantation (cont’d)</vt:lpstr>
      <vt:lpstr>Availability of services within dialysis care </vt:lpstr>
      <vt:lpstr>Availability of Home hemodialysis</vt:lpstr>
      <vt:lpstr>Capacity for conservative kidney management (CKM)</vt:lpstr>
      <vt:lpstr>Capacity for conservative kidney management (CKM)</vt:lpstr>
      <vt:lpstr>Funding for medications in CKD patients not on dialysis</vt:lpstr>
      <vt:lpstr>Funding for medications in all dialysis patients</vt:lpstr>
      <vt:lpstr>Funding for medications in all transplant patients</vt:lpstr>
      <vt:lpstr>Availability of official registry</vt:lpstr>
      <vt:lpstr>Summary of Findings</vt:lpstr>
      <vt:lpstr>Summary of Findings (cont’d)</vt:lpstr>
      <vt:lpstr>Implications</vt:lpstr>
      <vt:lpstr>Implications (cont’d)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Silvia ARRUEBO</dc:creator>
  <cp:lastModifiedBy>Silvia ARRUEBO</cp:lastModifiedBy>
  <cp:revision>2</cp:revision>
  <cp:lastPrinted>2021-05-20T09:07:26Z</cp:lastPrinted>
  <dcterms:created xsi:type="dcterms:W3CDTF">2023-06-22T10:23:21Z</dcterms:created>
  <dcterms:modified xsi:type="dcterms:W3CDTF">2023-08-01T12:04:21Z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0x010100952EFDB3CC569C4C8709EF2E2FCD4DD1</vt:lpwstr>
  </property>
  <property fmtid="{D5CDD505-2E9C-101B-9397-08002B2CF9AE}" pid="3" name="MediaServiceImageTags">
    <vt:lpwstr/>
  </property>
</Properties>
</file>